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82" r:id="rId11"/>
    <p:sldId id="283" r:id="rId12"/>
    <p:sldId id="284" r:id="rId13"/>
    <p:sldId id="286" r:id="rId14"/>
    <p:sldId id="289" r:id="rId15"/>
    <p:sldId id="288" r:id="rId16"/>
    <p:sldId id="287" r:id="rId17"/>
    <p:sldId id="285" r:id="rId18"/>
    <p:sldId id="290" r:id="rId19"/>
    <p:sldId id="291" r:id="rId20"/>
    <p:sldId id="292" r:id="rId21"/>
    <p:sldId id="293" r:id="rId22"/>
    <p:sldId id="300" r:id="rId23"/>
    <p:sldId id="299" r:id="rId24"/>
    <p:sldId id="298" r:id="rId25"/>
    <p:sldId id="297" r:id="rId26"/>
    <p:sldId id="296" r:id="rId27"/>
    <p:sldId id="295" r:id="rId28"/>
    <p:sldId id="294" r:id="rId29"/>
    <p:sldId id="279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жукова" initials="лж" lastIdx="2" clrIdx="0">
    <p:extLst>
      <p:ext uri="{19B8F6BF-5375-455C-9EA6-DF929625EA0E}">
        <p15:presenceInfo xmlns="" xmlns:p15="http://schemas.microsoft.com/office/powerpoint/2012/main" userId="70bee0864b8e90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AEE4AE"/>
    <a:srgbClr val="339933"/>
    <a:srgbClr val="33CC33"/>
    <a:srgbClr val="CBA9E5"/>
    <a:srgbClr val="05FF06"/>
    <a:srgbClr val="CC3300"/>
    <a:srgbClr val="663300"/>
    <a:srgbClr val="CCCC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83" d="100"/>
          <a:sy n="83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0D62CD7-E836-4914-9B12-5FBA032AADE4}" type="datetimeFigureOut">
              <a:rPr lang="ru-RU" smtClean="0"/>
              <a:pPr/>
              <a:t>21.06.2024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975450F-D328-42D6-B4F7-245E1B4824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2.xml"/><Relationship Id="rId5" Type="http://schemas.openxmlformats.org/officeDocument/2006/relationships/slide" Target="slide38.xml"/><Relationship Id="rId4" Type="http://schemas.openxmlformats.org/officeDocument/2006/relationships/slide" Target="slide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ematika_carica_nauk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8643998" cy="6357982"/>
          </a:xfrm>
          <a:prstGeom prst="roundRect">
            <a:avLst>
              <a:gd name="adj" fmla="val 5172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16962" y="1628800"/>
            <a:ext cx="8910075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dirty="0">
                <a:solidFill>
                  <a:srgbClr val="003399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</a:t>
            </a:r>
            <a:r>
              <a:rPr lang="ru-RU" sz="72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игра по ……</a:t>
            </a:r>
            <a:endParaRPr lang="ru-RU" sz="4400" b="1" dirty="0">
              <a:solidFill>
                <a:schemeClr val="accent2"/>
              </a:solidFill>
              <a:effectLst/>
              <a:latin typeface="Comic Sans MS" pitchFamily="66" charset="0"/>
            </a:endParaRPr>
          </a:p>
          <a:p>
            <a:pPr algn="ctr"/>
            <a:r>
              <a:rPr lang="ru-RU" sz="6600" b="1" dirty="0">
                <a:solidFill>
                  <a:srgbClr val="003399"/>
                </a:solidFill>
                <a:effectLst/>
                <a:latin typeface="Comic Sans MS" pitchFamily="66" charset="0"/>
              </a:rPr>
              <a:t>«</a:t>
            </a:r>
            <a:r>
              <a:rPr lang="ru-RU" sz="66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У</a:t>
            </a:r>
            <a:r>
              <a:rPr lang="ru-RU" sz="6600" b="1" dirty="0">
                <a:solidFill>
                  <a:srgbClr val="003399"/>
                </a:solidFill>
                <a:effectLst/>
                <a:latin typeface="Comic Sans MS" pitchFamily="66" charset="0"/>
              </a:rPr>
              <a:t>с</a:t>
            </a:r>
            <a:r>
              <a:rPr lang="ru-RU" sz="6600" b="1" dirty="0">
                <a:solidFill>
                  <a:srgbClr val="6600FF"/>
                </a:solidFill>
                <a:effectLst/>
                <a:latin typeface="Comic Sans MS" pitchFamily="66" charset="0"/>
              </a:rPr>
              <a:t>т</a:t>
            </a:r>
            <a:r>
              <a:rPr lang="ru-RU" sz="6600" b="1" dirty="0">
                <a:solidFill>
                  <a:srgbClr val="33CC33"/>
                </a:solidFill>
                <a:effectLst/>
                <a:latin typeface="Comic Sans MS" pitchFamily="66" charset="0"/>
              </a:rPr>
              <a:t>а</a:t>
            </a:r>
            <a:r>
              <a:rPr lang="ru-RU" sz="6600" b="1" dirty="0">
                <a:solidFill>
                  <a:schemeClr val="bg2">
                    <a:lumMod val="50000"/>
                  </a:schemeClr>
                </a:solidFill>
                <a:effectLst/>
                <a:latin typeface="Comic Sans MS" pitchFamily="66" charset="0"/>
              </a:rPr>
              <a:t>м</a:t>
            </a:r>
            <a:r>
              <a:rPr lang="ru-RU" sz="6600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</a:rPr>
              <a:t>и</a:t>
            </a:r>
            <a:r>
              <a:rPr lang="ru-RU" sz="6600" b="1" dirty="0">
                <a:solidFill>
                  <a:srgbClr val="003399"/>
                </a:solidFill>
                <a:effectLst/>
                <a:latin typeface="Comic Sans MS" pitchFamily="66" charset="0"/>
              </a:rPr>
              <a:t> </a:t>
            </a:r>
            <a:r>
              <a:rPr lang="ru-RU" sz="6600" b="1" dirty="0">
                <a:solidFill>
                  <a:srgbClr val="993366"/>
                </a:solidFill>
                <a:effectLst/>
                <a:latin typeface="Comic Sans MS" pitchFamily="66" charset="0"/>
              </a:rPr>
              <a:t>м</a:t>
            </a:r>
            <a:r>
              <a:rPr lang="ru-RU" sz="6600" b="1" dirty="0">
                <a:solidFill>
                  <a:srgbClr val="339933"/>
                </a:solidFill>
                <a:effectLst/>
                <a:latin typeface="Comic Sans MS" pitchFamily="66" charset="0"/>
              </a:rPr>
              <a:t>л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itchFamily="66" charset="0"/>
              </a:rPr>
              <a:t>а</a:t>
            </a:r>
            <a:r>
              <a:rPr lang="ru-RU" sz="6600" b="1" dirty="0">
                <a:solidFill>
                  <a:srgbClr val="0070C0"/>
                </a:solidFill>
                <a:effectLst/>
                <a:latin typeface="Comic Sans MS" pitchFamily="66" charset="0"/>
              </a:rPr>
              <a:t>д</a:t>
            </a:r>
            <a:r>
              <a:rPr lang="ru-RU" sz="6600" b="1" dirty="0">
                <a:solidFill>
                  <a:srgbClr val="7030A0"/>
                </a:solidFill>
                <a:effectLst/>
                <a:latin typeface="Comic Sans MS" pitchFamily="66" charset="0"/>
              </a:rPr>
              <a:t>е</a:t>
            </a:r>
            <a:r>
              <a:rPr lang="ru-RU" sz="6600" b="1" dirty="0">
                <a:solidFill>
                  <a:schemeClr val="accent2"/>
                </a:solidFill>
                <a:effectLst/>
                <a:latin typeface="Comic Sans MS" pitchFamily="66" charset="0"/>
              </a:rPr>
              <a:t>н</a:t>
            </a:r>
            <a:r>
              <a:rPr lang="ru-RU" sz="6600" b="1" dirty="0">
                <a:solidFill>
                  <a:schemeClr val="accent4">
                    <a:lumMod val="75000"/>
                  </a:schemeClr>
                </a:solidFill>
                <a:effectLst/>
                <a:latin typeface="Comic Sans MS" pitchFamily="66" charset="0"/>
              </a:rPr>
              <a:t>ц</a:t>
            </a:r>
            <a:r>
              <a:rPr lang="ru-RU" sz="6600" b="1" dirty="0">
                <a:solidFill>
                  <a:srgbClr val="663300"/>
                </a:solidFill>
                <a:effectLst/>
                <a:latin typeface="Comic Sans MS" pitchFamily="66" charset="0"/>
              </a:rPr>
              <a:t>а</a:t>
            </a:r>
            <a:r>
              <a:rPr lang="ru-RU" sz="6600" b="1" dirty="0">
                <a:solidFill>
                  <a:srgbClr val="003399"/>
                </a:solidFill>
                <a:effectLst/>
                <a:latin typeface="Comic Sans MS" pitchFamily="66" charset="0"/>
              </a:rPr>
              <a:t>»</a:t>
            </a:r>
            <a:endParaRPr lang="ru-RU" sz="4800" b="1" dirty="0">
              <a:solidFill>
                <a:srgbClr val="003399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Рисунок 7" descr="15961712_7082347_20206672_19862019_Smayliki_1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2408" y="5500702"/>
            <a:ext cx="1228721" cy="1023934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22324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5941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7843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6905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511F92-63E1-6EBF-48DF-75C9F2B32B9E}"/>
              </a:ext>
            </a:extLst>
          </p:cNvPr>
          <p:cNvSpPr txBox="1"/>
          <p:nvPr/>
        </p:nvSpPr>
        <p:spPr>
          <a:xfrm>
            <a:off x="1331640" y="5940569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3077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040254-A545-9D69-3513-9DFEE8EEBE52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2317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70B822D-75FA-3B4D-903E-E635ACB0214E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1550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8BF9297-B5DC-2136-B03B-F296D3CC3282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6644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B9D41A-2420-4429-F493-71ADEA42D407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3031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584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пятиугольник 1">
            <a:extLst>
              <a:ext uri="{FF2B5EF4-FFF2-40B4-BE49-F238E27FC236}">
                <a16:creationId xmlns="" xmlns:a16="http://schemas.microsoft.com/office/drawing/2014/main" id="{17957F8B-4DBC-FF39-299A-8447852204BE}"/>
              </a:ext>
            </a:extLst>
          </p:cNvPr>
          <p:cNvSpPr/>
          <p:nvPr/>
        </p:nvSpPr>
        <p:spPr>
          <a:xfrm flipH="1">
            <a:off x="1835696" y="966172"/>
            <a:ext cx="5904656" cy="1152128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ОТГАДАЛКИ</a:t>
            </a:r>
          </a:p>
        </p:txBody>
      </p:sp>
      <p:sp>
        <p:nvSpPr>
          <p:cNvPr id="3" name="Овал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EE3B1320-8319-F26C-FF06-02379FBC085F}"/>
              </a:ext>
            </a:extLst>
          </p:cNvPr>
          <p:cNvSpPr/>
          <p:nvPr/>
        </p:nvSpPr>
        <p:spPr>
          <a:xfrm>
            <a:off x="1115616" y="894164"/>
            <a:ext cx="1332000" cy="1332000"/>
          </a:xfrm>
          <a:prstGeom prst="ellipse">
            <a:avLst/>
          </a:prstGeom>
          <a:solidFill>
            <a:srgbClr val="E59FA7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 тур</a:t>
            </a:r>
          </a:p>
        </p:txBody>
      </p:sp>
      <p:sp>
        <p:nvSpPr>
          <p:cNvPr id="4" name="Стрелка: пятиугольник 3">
            <a:extLst>
              <a:ext uri="{FF2B5EF4-FFF2-40B4-BE49-F238E27FC236}">
                <a16:creationId xmlns="" xmlns:a16="http://schemas.microsoft.com/office/drawing/2014/main" id="{DB3934DD-EED5-79F8-3FFF-DE72372C89CB}"/>
              </a:ext>
            </a:extLst>
          </p:cNvPr>
          <p:cNvSpPr/>
          <p:nvPr/>
        </p:nvSpPr>
        <p:spPr>
          <a:xfrm flipH="1">
            <a:off x="1835696" y="2601056"/>
            <a:ext cx="5904656" cy="1152128"/>
          </a:xfrm>
          <a:prstGeom prst="homePlat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ОБГОНЯЛКИ</a:t>
            </a:r>
          </a:p>
        </p:txBody>
      </p:sp>
      <p:sp>
        <p:nvSpPr>
          <p:cNvPr id="5" name="Овал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4A973C70-7546-1B83-3D32-2AD1D2E07834}"/>
              </a:ext>
            </a:extLst>
          </p:cNvPr>
          <p:cNvSpPr/>
          <p:nvPr/>
        </p:nvSpPr>
        <p:spPr>
          <a:xfrm>
            <a:off x="1115616" y="2529048"/>
            <a:ext cx="1332000" cy="1332000"/>
          </a:xfrm>
          <a:prstGeom prst="ellipse">
            <a:avLst/>
          </a:prstGeom>
          <a:solidFill>
            <a:srgbClr val="CBA9E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2 тур</a:t>
            </a:r>
          </a:p>
        </p:txBody>
      </p:sp>
      <p:sp>
        <p:nvSpPr>
          <p:cNvPr id="6" name="Стрелка: пятиугольник 5">
            <a:extLst>
              <a:ext uri="{FF2B5EF4-FFF2-40B4-BE49-F238E27FC236}">
                <a16:creationId xmlns="" xmlns:a16="http://schemas.microsoft.com/office/drawing/2014/main" id="{A258AB11-CA6F-D1B9-A153-25CB48D991D1}"/>
              </a:ext>
            </a:extLst>
          </p:cNvPr>
          <p:cNvSpPr/>
          <p:nvPr/>
        </p:nvSpPr>
        <p:spPr>
          <a:xfrm flipH="1">
            <a:off x="1835696" y="4257240"/>
            <a:ext cx="5904656" cy="1152128"/>
          </a:xfrm>
          <a:prstGeom prst="homePlate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ДОГОНЯЛКИ</a:t>
            </a:r>
          </a:p>
        </p:txBody>
      </p:sp>
      <p:sp>
        <p:nvSpPr>
          <p:cNvPr id="7" name="Овал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26EF3A63-16A4-5FC7-3B12-55BD4F411AE8}"/>
              </a:ext>
            </a:extLst>
          </p:cNvPr>
          <p:cNvSpPr/>
          <p:nvPr/>
        </p:nvSpPr>
        <p:spPr>
          <a:xfrm>
            <a:off x="1115616" y="4185232"/>
            <a:ext cx="1332000" cy="1332000"/>
          </a:xfrm>
          <a:prstGeom prst="ellipse">
            <a:avLst/>
          </a:prstGeom>
          <a:solidFill>
            <a:srgbClr val="AEE4AE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3 тур</a:t>
            </a:r>
          </a:p>
        </p:txBody>
      </p:sp>
      <p:pic>
        <p:nvPicPr>
          <p:cNvPr id="8" name="Рисунок 7" descr="15961712_7082347_20206672_19862019_Smayliki_161.gif">
            <a:extLst>
              <a:ext uri="{FF2B5EF4-FFF2-40B4-BE49-F238E27FC236}">
                <a16:creationId xmlns="" xmlns:a16="http://schemas.microsoft.com/office/drawing/2014/main" id="{1131CC0E-F32E-1E37-214E-7A69A0D9C2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2408" y="5500702"/>
            <a:ext cx="1228721" cy="10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8846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3248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8980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2137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2864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661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6097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8230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0438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2" name="Управляющая кнопка: домой 9">
            <a:hlinkClick r:id="rId3" action="ppaction://hlinksldjump" highlightClick="1">
              <a:snd r:embed="rId4" name="chimes.wav"/>
            </a:hlinkClick>
            <a:extLst>
              <a:ext uri="{FF2B5EF4-FFF2-40B4-BE49-F238E27FC236}">
                <a16:creationId xmlns="" xmlns:a16="http://schemas.microsoft.com/office/drawing/2014/main" id="{EF2863E9-E6FE-6123-11AA-B94809A77729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13937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chl1.ir/wp-content/uploads/2021/07/HcPcPld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3645024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467544" y="1400577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этом туре необходимо быстро ответить на вопросы без раздумываний !</a:t>
            </a:r>
          </a:p>
          <a:p>
            <a:pPr algn="just"/>
            <a:r>
              <a:rPr lang="ru-RU" sz="2800" dirty="0">
                <a:latin typeface="Comic Sans MS" pitchFamily="66" charset="0"/>
              </a:rPr>
              <a:t>Участники команд в этом туре могут набрать до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баллов</a:t>
            </a:r>
            <a:r>
              <a:rPr lang="ru-RU" sz="2800" dirty="0">
                <a:latin typeface="Comic Sans MS" pitchFamily="66" charset="0"/>
              </a:rPr>
              <a:t>.</a:t>
            </a:r>
          </a:p>
          <a:p>
            <a:pPr algn="just"/>
            <a:r>
              <a:rPr lang="ru-RU" sz="2800" dirty="0">
                <a:latin typeface="Comic Sans MS" pitchFamily="66" charset="0"/>
              </a:rPr>
              <a:t>Каждой команде по очереди задаётся по 10 вопросов. При каждом правильном ответе вы получаете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баллов</a:t>
            </a:r>
            <a:r>
              <a:rPr lang="ru-RU" sz="2800" dirty="0">
                <a:latin typeface="Comic Sans MS" pitchFamily="66" charset="0"/>
              </a:rPr>
              <a:t>.</a:t>
            </a:r>
          </a:p>
        </p:txBody>
      </p:sp>
      <p:sp>
        <p:nvSpPr>
          <p:cNvPr id="12" name="Скругленный прямоугольник 80">
            <a:hlinkClick r:id="rId3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806F0B2A-7A28-AACC-9742-65EDA58E3180}"/>
              </a:ext>
            </a:extLst>
          </p:cNvPr>
          <p:cNvSpPr/>
          <p:nvPr/>
        </p:nvSpPr>
        <p:spPr>
          <a:xfrm>
            <a:off x="513163" y="4846615"/>
            <a:ext cx="1466549" cy="1116000"/>
          </a:xfrm>
          <a:prstGeom prst="roundRect">
            <a:avLst/>
          </a:prstGeom>
          <a:solidFill>
            <a:srgbClr val="002060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1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80">
            <a:hlinkClick r:id="rId4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4666C58C-717C-4E15-C194-9B217DD4D309}"/>
              </a:ext>
            </a:extLst>
          </p:cNvPr>
          <p:cNvSpPr/>
          <p:nvPr/>
        </p:nvSpPr>
        <p:spPr>
          <a:xfrm>
            <a:off x="2195736" y="4846615"/>
            <a:ext cx="1466549" cy="1116000"/>
          </a:xfrm>
          <a:prstGeom prst="roundRect">
            <a:avLst/>
          </a:prstGeom>
          <a:solidFill>
            <a:schemeClr val="accent4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80">
            <a:hlinkClick r:id="rId5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7C76B3EC-7AFD-0385-B7F9-65C509BB877C}"/>
              </a:ext>
            </a:extLst>
          </p:cNvPr>
          <p:cNvSpPr/>
          <p:nvPr/>
        </p:nvSpPr>
        <p:spPr>
          <a:xfrm>
            <a:off x="3838724" y="4872998"/>
            <a:ext cx="1466549" cy="111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80">
            <a:hlinkClick r:id="rId6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A94CF63E-2580-8660-F2B4-C1E6D35BC966}"/>
              </a:ext>
            </a:extLst>
          </p:cNvPr>
          <p:cNvSpPr/>
          <p:nvPr/>
        </p:nvSpPr>
        <p:spPr>
          <a:xfrm>
            <a:off x="5505521" y="4872998"/>
            <a:ext cx="1466549" cy="1116000"/>
          </a:xfrm>
          <a:prstGeom prst="roundRect">
            <a:avLst/>
          </a:prstGeom>
          <a:solidFill>
            <a:schemeClr val="accent5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4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8778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-fotki.yandex.ru/get/878955/122121027.307/0_e16d9_27836524_orig">
            <a:extLst>
              <a:ext uri="{FF2B5EF4-FFF2-40B4-BE49-F238E27FC236}">
                <a16:creationId xmlns="" xmlns:a16="http://schemas.microsoft.com/office/drawing/2014/main" id="{8441F13C-28B7-018A-7B3B-93DA13CC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221088"/>
            <a:ext cx="14665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23527" y="1484784"/>
            <a:ext cx="84969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этом туре необходимо отгадать, о чём идёт речь!</a:t>
            </a:r>
          </a:p>
          <a:p>
            <a:r>
              <a:rPr lang="ru-RU" sz="2000" dirty="0">
                <a:latin typeface="Comic Sans MS" pitchFamily="66" charset="0"/>
              </a:rPr>
              <a:t>Участники команд в этом туре могут набрать до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75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баллов</a:t>
            </a:r>
            <a:r>
              <a:rPr lang="ru-RU" sz="2000" dirty="0">
                <a:latin typeface="Comic Sans MS" pitchFamily="66" charset="0"/>
              </a:rPr>
              <a:t>.</a:t>
            </a:r>
          </a:p>
          <a:p>
            <a:r>
              <a:rPr lang="ru-RU" sz="2000" dirty="0">
                <a:latin typeface="Comic Sans MS" pitchFamily="66" charset="0"/>
              </a:rPr>
              <a:t>Каждая команда по очереди получает по одному заданию и даёт свой ответ устно. </a:t>
            </a:r>
          </a:p>
          <a:p>
            <a:r>
              <a:rPr lang="ru-RU" sz="2000" dirty="0">
                <a:latin typeface="Comic Sans MS" pitchFamily="66" charset="0"/>
              </a:rPr>
              <a:t>При правильном ответе 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с первой попытки получает -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30 баллов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, в случае неудачи у команды есть еще две возможности:                     если отгадано со  2-й попытки -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20 баллов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, с третьей - 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10 баллов</a:t>
            </a:r>
            <a:r>
              <a:rPr lang="ru-RU" sz="20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Comic Sans MS" pitchFamily="66" charset="0"/>
              </a:rPr>
              <a:t>Остальные команды свой ответ предоставляют письменно, и при правильном ответе получат половину баллов.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ОТГАДАЛКИ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E59FA7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 тур</a:t>
              </a:r>
            </a:p>
          </p:txBody>
        </p:sp>
      </p:grpSp>
      <p:sp>
        <p:nvSpPr>
          <p:cNvPr id="9" name="Скругленный прямоугольник 80">
            <a:hlinkClick r:id="rId3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806F0B2A-7A28-AACC-9742-65EDA58E3180}"/>
              </a:ext>
            </a:extLst>
          </p:cNvPr>
          <p:cNvSpPr/>
          <p:nvPr/>
        </p:nvSpPr>
        <p:spPr>
          <a:xfrm>
            <a:off x="513163" y="4846615"/>
            <a:ext cx="1466549" cy="1116000"/>
          </a:xfrm>
          <a:prstGeom prst="roundRect">
            <a:avLst/>
          </a:prstGeom>
          <a:solidFill>
            <a:srgbClr val="002060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1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80">
            <a:hlinkClick r:id="rId4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4666C58C-717C-4E15-C194-9B217DD4D309}"/>
              </a:ext>
            </a:extLst>
          </p:cNvPr>
          <p:cNvSpPr/>
          <p:nvPr/>
        </p:nvSpPr>
        <p:spPr>
          <a:xfrm>
            <a:off x="2195736" y="4846615"/>
            <a:ext cx="1466549" cy="1116000"/>
          </a:xfrm>
          <a:prstGeom prst="roundRect">
            <a:avLst/>
          </a:prstGeom>
          <a:solidFill>
            <a:schemeClr val="accent4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2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80">
            <a:hlinkClick r:id="rId5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7C76B3EC-7AFD-0385-B7F9-65C509BB877C}"/>
              </a:ext>
            </a:extLst>
          </p:cNvPr>
          <p:cNvSpPr/>
          <p:nvPr/>
        </p:nvSpPr>
        <p:spPr>
          <a:xfrm>
            <a:off x="3838724" y="4872998"/>
            <a:ext cx="1466549" cy="1116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80">
            <a:hlinkClick r:id="rId6" action="ppaction://hlinksldjump" highlightClick="1"/>
            <a:hlinkHover r:id="" action="ppaction://noaction" highlightClick="1"/>
            <a:extLst>
              <a:ext uri="{FF2B5EF4-FFF2-40B4-BE49-F238E27FC236}">
                <a16:creationId xmlns="" xmlns:a16="http://schemas.microsoft.com/office/drawing/2014/main" id="{A94CF63E-2580-8660-F2B4-C1E6D35BC966}"/>
              </a:ext>
            </a:extLst>
          </p:cNvPr>
          <p:cNvSpPr/>
          <p:nvPr/>
        </p:nvSpPr>
        <p:spPr>
          <a:xfrm>
            <a:off x="5505521" y="4872998"/>
            <a:ext cx="1466549" cy="1116000"/>
          </a:xfrm>
          <a:prstGeom prst="roundRect">
            <a:avLst/>
          </a:prstGeom>
          <a:solidFill>
            <a:schemeClr val="accent5"/>
          </a:solidFill>
          <a:ln w="76200"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72000"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4</a:t>
            </a: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2400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latin typeface="Comic Sans MS" panose="030F0702030302020204" pitchFamily="66" charset="0"/>
                <a:cs typeface="Times New Roman" pitchFamily="18" charset="0"/>
              </a:rPr>
              <a:t>команда</a:t>
            </a:r>
            <a:endParaRPr lang="ru-RU" sz="2800" b="1" dirty="0">
              <a:ln w="19050" cmpd="sng">
                <a:noFill/>
                <a:prstDash val="solid"/>
              </a:ln>
              <a:solidFill>
                <a:srgbClr val="FFFFFF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4305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543F28A3-76F3-6E7D-EC47-E78DA4A9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4440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№4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№5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№6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7420F1B8-8FC8-E8D7-0272-D2FA2BE67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3258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№7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№8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№9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64BB721D-7703-2967-6C13-578B251B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1041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2204864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30974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Управляющая кнопка: домой 9">
            <a:hlinkClick r:id="rId2" action="ppaction://hlinksldjump" highlightClick="1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D562C460-1FDF-EA9E-4AAE-99D3810F259E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0">
            <a:extLst>
              <a:ext uri="{FF2B5EF4-FFF2-40B4-BE49-F238E27FC236}">
                <a16:creationId xmlns="" xmlns:a16="http://schemas.microsoft.com/office/drawing/2014/main" id="{81892D1B-8D06-9E8C-D373-74E96611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93090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F5408C81-8E3C-26CA-8C94-F143351C7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11565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№4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№5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№6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8ACBEFBE-E17E-9136-91C2-1F655DF7B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4110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№7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№8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№9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00C852E1-D582-EE52-0A41-23AB74774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416612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2204864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30974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Управляющая кнопка: домой 9">
            <a:hlinkClick r:id="rId2" action="ppaction://hlinksldjump" highlightClick="1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D562C460-1FDF-EA9E-4AAE-99D3810F259E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ECD3E15F-4491-8433-3997-720E8B8E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0169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A9881878-F2DB-AE03-E37D-84AF485F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572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№4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№5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№6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0C1A5D1F-4ACA-63C2-1328-952AC516A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2478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259632" y="332656"/>
            <a:ext cx="5472608" cy="884656"/>
            <a:chOff x="1268984" y="284595"/>
            <a:chExt cx="6183336" cy="1188000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ОТГАДАЛКИ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268984" y="284595"/>
              <a:ext cx="1057676" cy="1188000"/>
            </a:xfrm>
            <a:prstGeom prst="ellipse">
              <a:avLst/>
            </a:prstGeom>
            <a:solidFill>
              <a:srgbClr val="E59FA7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 тур</a:t>
              </a:r>
            </a:p>
          </p:txBody>
        </p:sp>
      </p:grpSp>
      <p:sp>
        <p:nvSpPr>
          <p:cNvPr id="3" name="Управляющая кнопка: домой 9">
            <a:hlinkClick r:id="rId4" action="ppaction://hlinksldjump" highlightClick="1">
              <a:snd r:embed="rId5" name="chimes.wav"/>
            </a:hlinkClick>
            <a:extLst>
              <a:ext uri="{FF2B5EF4-FFF2-40B4-BE49-F238E27FC236}">
                <a16:creationId xmlns="" xmlns:a16="http://schemas.microsoft.com/office/drawing/2014/main" id="{EF2863E9-E6FE-6123-11AA-B94809A77729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1C8FDB2D-6FD6-3BCB-8A3F-A15276D20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0003" y="5616635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5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5A039C7F-6B4B-5A47-B664-5105E173CF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4708" y="5616636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6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D21FEAE7-C0EB-58E9-270C-57F9D1AA20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5616637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6" y="28602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12474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383140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3535268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2771801" y="486059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858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100000">
                <p:cTn id="4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№7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№8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№9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A47058FE-56EF-B816-5BF7-510CB1A14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74719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2204864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30974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7" name="Управляющая кнопка: домой 9">
            <a:hlinkClick r:id="rId2" action="ppaction://hlinksldjump" highlightClick="1">
              <a:snd r:embed="rId3" name="chimes.wav"/>
            </a:hlinkClick>
            <a:extLst>
              <a:ext uri="{FF2B5EF4-FFF2-40B4-BE49-F238E27FC236}">
                <a16:creationId xmlns="" xmlns:a16="http://schemas.microsoft.com/office/drawing/2014/main" id="{D562C460-1FDF-EA9E-4AAE-99D3810F259E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169D1785-2A4E-D657-7B89-7C0271EAA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7018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№2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№3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3F52376E-C9A4-5A2C-09DA-31085A83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35214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№4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№5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№6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17479A4C-AD41-FC1F-3974-5E8EA534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959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F7585C-2F97-00B4-33F1-BEBE1BC5A628}"/>
              </a:ext>
            </a:extLst>
          </p:cNvPr>
          <p:cNvSpPr txBox="1"/>
          <p:nvPr/>
        </p:nvSpPr>
        <p:spPr>
          <a:xfrm>
            <a:off x="323527" y="1520656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№7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B1201-2B15-8111-8D98-AA59E30D8770}"/>
              </a:ext>
            </a:extLst>
          </p:cNvPr>
          <p:cNvSpPr txBox="1"/>
          <p:nvPr/>
        </p:nvSpPr>
        <p:spPr>
          <a:xfrm>
            <a:off x="1583667" y="241626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3175809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№8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4068361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FB86B4C-E59C-BA3D-1A26-D00FB38BEC21}"/>
              </a:ext>
            </a:extLst>
          </p:cNvPr>
          <p:cNvSpPr txBox="1"/>
          <p:nvPr/>
        </p:nvSpPr>
        <p:spPr>
          <a:xfrm>
            <a:off x="547936" y="4831993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№9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DD95A-EE34-F60C-CF14-F345A0704C66}"/>
              </a:ext>
            </a:extLst>
          </p:cNvPr>
          <p:cNvSpPr txBox="1"/>
          <p:nvPr/>
        </p:nvSpPr>
        <p:spPr>
          <a:xfrm>
            <a:off x="1730153" y="5724545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E55844F7-A2BD-12BC-E148-51AEB8C0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7542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285F1551-8B1F-69AA-921D-46FC939A5CCF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339933"/>
          </a:solidFill>
        </p:grpSpPr>
        <p:sp>
          <p:nvSpPr>
            <p:cNvPr id="3" name="Стрелка: пятиугольник 5">
              <a:extLst>
                <a:ext uri="{FF2B5EF4-FFF2-40B4-BE49-F238E27FC236}">
                  <a16:creationId xmlns="" xmlns:a16="http://schemas.microsoft.com/office/drawing/2014/main" id="{4971E30C-76A8-B5AA-6E5E-45A626027162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ДОГОНЯЛКИ</a:t>
              </a:r>
            </a:p>
          </p:txBody>
        </p: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5B6D031-14BA-EDE2-D63E-6825E455692A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AEE4AE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3 тур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B94807-4996-C66E-5776-0C2EC0F36BDE}"/>
              </a:ext>
            </a:extLst>
          </p:cNvPr>
          <p:cNvSpPr txBox="1"/>
          <p:nvPr/>
        </p:nvSpPr>
        <p:spPr>
          <a:xfrm>
            <a:off x="395536" y="2204864"/>
            <a:ext cx="84969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33CC"/>
                </a:solidFill>
                <a:latin typeface="Comic Sans MS" pitchFamily="66" charset="0"/>
              </a:rPr>
              <a:t>Вопрос №10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Формулировка вопроса 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2804294-5331-F468-12B0-F3FE186C249E}"/>
              </a:ext>
            </a:extLst>
          </p:cNvPr>
          <p:cNvSpPr txBox="1"/>
          <p:nvPr/>
        </p:nvSpPr>
        <p:spPr>
          <a:xfrm>
            <a:off x="1577753" y="309741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0F0395C6-E843-D8F7-4F03-619976A42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6405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259632" y="332656"/>
            <a:ext cx="5472608" cy="884656"/>
            <a:chOff x="1268984" y="284595"/>
            <a:chExt cx="6183336" cy="1188000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ОТГАДАЛКИ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268984" y="284595"/>
              <a:ext cx="1057676" cy="1188000"/>
            </a:xfrm>
            <a:prstGeom prst="ellipse">
              <a:avLst/>
            </a:prstGeom>
            <a:solidFill>
              <a:srgbClr val="E59FA7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 тур</a:t>
              </a:r>
            </a:p>
          </p:txBody>
        </p:sp>
      </p:grpSp>
      <p:sp>
        <p:nvSpPr>
          <p:cNvPr id="3" name="Управляющая кнопка: домой 9">
            <a:hlinkClick r:id="rId4" action="ppaction://hlinksldjump" highlightClick="1">
              <a:snd r:embed="rId5" name="chimes.wav"/>
            </a:hlinkClick>
            <a:extLst>
              <a:ext uri="{FF2B5EF4-FFF2-40B4-BE49-F238E27FC236}">
                <a16:creationId xmlns="" xmlns:a16="http://schemas.microsoft.com/office/drawing/2014/main" id="{EF2863E9-E6FE-6123-11AA-B94809A77729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1C8FDB2D-6FD6-3BCB-8A3F-A15276D20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0003" y="5616635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5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5A039C7F-6B4B-5A47-B664-5105E173CF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4708" y="5616636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6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D21FEAE7-C0EB-58E9-270C-57F9D1AA20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5616637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6" y="28602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12474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383140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3535268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2771801" y="486059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58276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100000">
                <p:cTn id="4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12474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259632" y="332656"/>
            <a:ext cx="5472608" cy="884656"/>
            <a:chOff x="1268984" y="284595"/>
            <a:chExt cx="6183336" cy="1188000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ОТГАДАЛКИ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268984" y="284595"/>
              <a:ext cx="1057676" cy="1188000"/>
            </a:xfrm>
            <a:prstGeom prst="ellipse">
              <a:avLst/>
            </a:prstGeom>
            <a:solidFill>
              <a:srgbClr val="E59FA7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 тур</a:t>
              </a:r>
            </a:p>
          </p:txBody>
        </p:sp>
      </p:grpSp>
      <p:sp>
        <p:nvSpPr>
          <p:cNvPr id="3" name="Управляющая кнопка: домой 9">
            <a:hlinkClick r:id="rId4" action="ppaction://hlinksldjump" highlightClick="1">
              <a:snd r:embed="rId5" name="chimes.wav"/>
            </a:hlinkClick>
            <a:extLst>
              <a:ext uri="{FF2B5EF4-FFF2-40B4-BE49-F238E27FC236}">
                <a16:creationId xmlns="" xmlns:a16="http://schemas.microsoft.com/office/drawing/2014/main" id="{EF2863E9-E6FE-6123-11AA-B94809A77729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1C8FDB2D-6FD6-3BCB-8A3F-A15276D20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0003" y="5616635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383140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3535268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5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5A039C7F-6B4B-5A47-B664-5105E173CF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4708" y="5616636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6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D21FEAE7-C0EB-58E9-270C-57F9D1AA20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5616637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2771801" y="486059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6" y="28602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9169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100000">
                <p:cTn id="4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/>
      <p:bldP spid="13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12474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259632" y="332656"/>
            <a:ext cx="5472608" cy="884656"/>
            <a:chOff x="1268984" y="284595"/>
            <a:chExt cx="6183336" cy="1188000"/>
          </a:xfrm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ОТГАДАЛКИ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268984" y="284595"/>
              <a:ext cx="1057676" cy="1188000"/>
            </a:xfrm>
            <a:prstGeom prst="ellipse">
              <a:avLst/>
            </a:prstGeom>
            <a:solidFill>
              <a:srgbClr val="E59FA7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r>
                <a:rPr lang="ru-RU" sz="24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1 тур</a:t>
              </a:r>
            </a:p>
          </p:txBody>
        </p:sp>
      </p:grpSp>
      <p:sp>
        <p:nvSpPr>
          <p:cNvPr id="3" name="Управляющая кнопка: домой 9">
            <a:hlinkClick r:id="rId4" action="ppaction://hlinksldjump" highlightClick="1">
              <a:snd r:embed="rId5" name="chimes.wav"/>
            </a:hlinkClick>
            <a:extLst>
              <a:ext uri="{FF2B5EF4-FFF2-40B4-BE49-F238E27FC236}">
                <a16:creationId xmlns="" xmlns:a16="http://schemas.microsoft.com/office/drawing/2014/main" id="{EF2863E9-E6FE-6123-11AA-B94809A77729}"/>
              </a:ext>
            </a:extLst>
          </p:cNvPr>
          <p:cNvSpPr/>
          <p:nvPr/>
        </p:nvSpPr>
        <p:spPr>
          <a:xfrm>
            <a:off x="7884368" y="5733256"/>
            <a:ext cx="857256" cy="714380"/>
          </a:xfrm>
          <a:prstGeom prst="actionButtonHom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1C8FDB2D-6FD6-3BCB-8A3F-A15276D2012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0003" y="5616635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383140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3535268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5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5A039C7F-6B4B-5A47-B664-5105E173CF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04708" y="5616636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pic>
        <p:nvPicPr>
          <p:cNvPr id="16" name="30.wmv">
            <a:hlinkClick r:id="" action="ppaction://media"/>
            <a:extLst>
              <a:ext uri="{FF2B5EF4-FFF2-40B4-BE49-F238E27FC236}">
                <a16:creationId xmlns="" xmlns:a16="http://schemas.microsoft.com/office/drawing/2014/main" id="{D21FEAE7-C0EB-58E9-270C-57F9D1AA20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5616637"/>
            <a:ext cx="1477328" cy="8309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tx2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2771801" y="4860593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16" y="28602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560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3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100000">
                <p:cTn id="38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100000">
                <p:cTn id="44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/>
      <p:bldP spid="13" grpId="0"/>
      <p:bldP spid="14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23527" y="1484784"/>
            <a:ext cx="8496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этом туре необходимо отгадать, о чём идёт речь!</a:t>
            </a:r>
          </a:p>
          <a:p>
            <a:r>
              <a:rPr lang="ru-RU" sz="2400" dirty="0">
                <a:latin typeface="Comic Sans MS" pitchFamily="66" charset="0"/>
              </a:rPr>
              <a:t>Команды должны как можно  быстрее ответить, обгоняя друг друга, и заработать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30, 20 или 10 баллов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Первым отвечает тот, кто поднимет руку (сигнальную карточку) первым. Если ответ будет неверный, то право ответа переходит другой команде.</a:t>
            </a:r>
            <a:endParaRPr lang="ru-RU" sz="2400" dirty="0">
              <a:latin typeface="Comic Sans MS" pitchFamily="66" charset="0"/>
            </a:endParaRPr>
          </a:p>
          <a:p>
            <a:r>
              <a:rPr lang="ru-RU" sz="2400" dirty="0">
                <a:latin typeface="Comic Sans MS" pitchFamily="66" charset="0"/>
              </a:rPr>
              <a:t>При правильном ответе 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с первой попытки получает -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30 баллов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, в случае неудачи у команд есть еще две возможности: если отгадано со  2-й попытки -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20 баллов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, с третьей - </a:t>
            </a:r>
            <a:r>
              <a:rPr lang="ru-RU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10 баллов</a:t>
            </a:r>
            <a:r>
              <a:rPr lang="ru-RU" sz="2400" dirty="0">
                <a:latin typeface="Comic Sans MS" panose="030F0702030302020204" pitchFamily="66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6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pic>
        <p:nvPicPr>
          <p:cNvPr id="1026" name="Picture 2" descr="https://i.pinimg.com/originals/1b/ee/ea/1beeea2a16481611c55cf67c75a831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851632"/>
            <a:ext cx="1902892" cy="167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2633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3E74428-F45A-ABC1-3B9E-BD20DD7AD603}"/>
              </a:ext>
            </a:extLst>
          </p:cNvPr>
          <p:cNvGrpSpPr/>
          <p:nvPr/>
        </p:nvGrpSpPr>
        <p:grpSpPr>
          <a:xfrm>
            <a:off x="1187624" y="332656"/>
            <a:ext cx="6264696" cy="1188000"/>
            <a:chOff x="1187624" y="284595"/>
            <a:chExt cx="6264696" cy="1188000"/>
          </a:xfrm>
          <a:solidFill>
            <a:srgbClr val="7030A0"/>
          </a:solidFill>
        </p:grpSpPr>
        <p:sp>
          <p:nvSpPr>
            <p:cNvPr id="5" name="Стрелка: пятиугольник 5">
              <a:extLst>
                <a:ext uri="{FF2B5EF4-FFF2-40B4-BE49-F238E27FC236}">
                  <a16:creationId xmlns="" xmlns:a16="http://schemas.microsoft.com/office/drawing/2014/main" id="{EB1A63A7-8529-A7DF-E054-540D31453A78}"/>
                </a:ext>
              </a:extLst>
            </p:cNvPr>
            <p:cNvSpPr/>
            <p:nvPr/>
          </p:nvSpPr>
          <p:spPr>
            <a:xfrm flipH="1">
              <a:off x="1979712" y="462289"/>
              <a:ext cx="5472608" cy="792088"/>
            </a:xfrm>
            <a:prstGeom prst="homePlat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ОБГОНЯЛКИ</a:t>
              </a:r>
            </a:p>
          </p:txBody>
        </p:sp>
        <p:sp>
          <p:nvSpPr>
            <p:cNvPr id="6" name="Овал 5">
              <a:extLst>
                <a:ext uri="{FF2B5EF4-FFF2-40B4-BE49-F238E27FC236}">
                  <a16:creationId xmlns="" xmlns:a16="http://schemas.microsoft.com/office/drawing/2014/main" id="{75DB9C68-02D6-0B28-F544-AD80C4E37842}"/>
                </a:ext>
              </a:extLst>
            </p:cNvPr>
            <p:cNvSpPr/>
            <p:nvPr/>
          </p:nvSpPr>
          <p:spPr>
            <a:xfrm>
              <a:off x="1187624" y="284595"/>
              <a:ext cx="1188000" cy="1188000"/>
            </a:xfrm>
            <a:prstGeom prst="ellipse">
              <a:avLst/>
            </a:prstGeom>
            <a:solidFill>
              <a:srgbClr val="CBA9E5"/>
            </a:solid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3000"/>
                </a:lnSpc>
              </a:pPr>
              <a:r>
                <a:rPr lang="ru-RU" sz="3200" b="1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2 тур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97296A-B34B-F4C7-3282-3238430301EB}"/>
              </a:ext>
            </a:extLst>
          </p:cNvPr>
          <p:cNvSpPr txBox="1"/>
          <p:nvPr/>
        </p:nvSpPr>
        <p:spPr>
          <a:xfrm>
            <a:off x="342264" y="1412776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1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(30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Описание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DD6B323-4CE1-DFDF-52CB-5B5388DCED7F}"/>
              </a:ext>
            </a:extLst>
          </p:cNvPr>
          <p:cNvSpPr txBox="1"/>
          <p:nvPr/>
        </p:nvSpPr>
        <p:spPr>
          <a:xfrm>
            <a:off x="340297" y="2959204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2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(20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78B27FD-915A-3082-5143-9246C1DC2300}"/>
              </a:ext>
            </a:extLst>
          </p:cNvPr>
          <p:cNvSpPr txBox="1"/>
          <p:nvPr/>
        </p:nvSpPr>
        <p:spPr>
          <a:xfrm>
            <a:off x="323527" y="4471372"/>
            <a:ext cx="84969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3 попытка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(10 баллов)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</a:p>
          <a:p>
            <a:r>
              <a:rPr lang="ru-RU" sz="2400" b="1" dirty="0">
                <a:latin typeface="Comic Sans MS" pitchFamily="66" charset="0"/>
              </a:rPr>
              <a:t>Дополнение к описанию того, о чём идёт речь ………………………………………………………………………………………………………. 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FAF2DE4C-AE68-FDF5-BCB5-6614F76DD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318456" cy="13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0314D11-A95D-6894-0079-98222CF100F4}"/>
              </a:ext>
            </a:extLst>
          </p:cNvPr>
          <p:cNvSpPr txBox="1"/>
          <p:nvPr/>
        </p:nvSpPr>
        <p:spPr>
          <a:xfrm>
            <a:off x="1331640" y="5890954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ответ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7555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1444</TotalTime>
  <Words>1789</Words>
  <Application>Microsoft Office PowerPoint</Application>
  <PresentationFormat>Экран (4:3)</PresentationFormat>
  <Paragraphs>410</Paragraphs>
  <Slides>45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Жукова ЛВ</dc:creator>
  <cp:lastModifiedBy>Кабинет22</cp:lastModifiedBy>
  <cp:revision>99</cp:revision>
  <dcterms:created xsi:type="dcterms:W3CDTF">2011-02-16T02:43:36Z</dcterms:created>
  <dcterms:modified xsi:type="dcterms:W3CDTF">2024-06-21T01:54:36Z</dcterms:modified>
</cp:coreProperties>
</file>