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7" r:id="rId2"/>
    <p:sldId id="299" r:id="rId3"/>
    <p:sldId id="272" r:id="rId4"/>
    <p:sldId id="273" r:id="rId5"/>
    <p:sldId id="287" r:id="rId6"/>
    <p:sldId id="257" r:id="rId7"/>
    <p:sldId id="274" r:id="rId8"/>
    <p:sldId id="275" r:id="rId9"/>
    <p:sldId id="276" r:id="rId10"/>
    <p:sldId id="277" r:id="rId11"/>
    <p:sldId id="278" r:id="rId12"/>
    <p:sldId id="279" r:id="rId13"/>
    <p:sldId id="301" r:id="rId14"/>
    <p:sldId id="263" r:id="rId15"/>
    <p:sldId id="259" r:id="rId16"/>
    <p:sldId id="283" r:id="rId17"/>
    <p:sldId id="303" r:id="rId18"/>
    <p:sldId id="302" r:id="rId19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99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5EBA-D1FF-4992-93A7-12446D2DC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5783-4D18-41CE-B6C6-A2D5D4237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2367-33D6-4F72-9AB1-57DE4D055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B17B-59B6-47E2-8624-CA97D89E9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7653D-E3CE-44DB-9C4E-7C6914775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524C-142F-42CB-9172-8A75B203A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C7D5-FAE7-4C5E-B0F9-4D5D0BDD2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1BBF-E19F-487F-9D4D-0599C8585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2B17-7C84-4C12-8A2A-97D8BE9A5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892E-F13F-45CC-BDC3-7F6638904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00C0-0B35-45C1-92ED-E8234ED8F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FAECDA-B153-4951-BB9F-4CA2B949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571480"/>
            <a:ext cx="7793038" cy="54498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критического мышления</a:t>
            </a:r>
            <a:b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(ТКРМ)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017713"/>
            <a:ext cx="6804025" cy="4840287"/>
          </a:xfrm>
        </p:spPr>
        <p:txBody>
          <a:bodyPr/>
          <a:lstStyle/>
          <a:p>
            <a:r>
              <a:rPr lang="ru-RU" sz="3600" b="1" smtClean="0"/>
              <a:t>Чтение текста с маркировкой по методу insert; </a:t>
            </a:r>
          </a:p>
          <a:p>
            <a:r>
              <a:rPr lang="ru-RU" sz="3600" b="1" smtClean="0"/>
              <a:t>Выделение ключевых слов подчёркиванием;</a:t>
            </a:r>
          </a:p>
          <a:p>
            <a:r>
              <a:rPr lang="ru-RU" sz="3600" smtClean="0"/>
              <a:t> </a:t>
            </a:r>
            <a:r>
              <a:rPr lang="ru-RU" sz="3600" b="1" smtClean="0"/>
              <a:t>Таблица «З–Х–У» </a:t>
            </a:r>
            <a:endParaRPr lang="ru-RU" sz="3600" smtClean="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0" y="2060575"/>
            <a:ext cx="2289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b="1" smtClean="0"/>
              <a:t>Присвоение нового знания. </a:t>
            </a:r>
          </a:p>
          <a:p>
            <a:r>
              <a:rPr lang="ru-RU" b="1" smtClean="0"/>
              <a:t>Создание целостного представления о предмете изучения. </a:t>
            </a:r>
          </a:p>
          <a:p>
            <a:r>
              <a:rPr lang="ru-RU" b="1" smtClean="0"/>
              <a:t>Постановка новых целей в учебной деятельности. </a:t>
            </a:r>
          </a:p>
          <a:p>
            <a:r>
              <a:rPr lang="ru-RU" b="1" smtClean="0"/>
              <a:t>Оценка и самооценка развития обучаемых в теме.</a:t>
            </a:r>
            <a:r>
              <a:rPr lang="ru-RU" smtClean="0"/>
              <a:t>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0" y="14287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2315132" y="1700808"/>
            <a:ext cx="6804025" cy="4840287"/>
          </a:xfrm>
        </p:spPr>
        <p:txBody>
          <a:bodyPr/>
          <a:lstStyle/>
          <a:p>
            <a:r>
              <a:rPr lang="ru-RU" sz="2800" b="1" dirty="0" smtClean="0"/>
              <a:t>Творческая работа – </a:t>
            </a:r>
            <a:r>
              <a:rPr lang="ru-RU" sz="2800" b="1" dirty="0" err="1" smtClean="0"/>
              <a:t>синквейн</a:t>
            </a: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Возвращение к ключевым словам, верным и неверным утверждениям </a:t>
            </a:r>
          </a:p>
          <a:p>
            <a:r>
              <a:rPr lang="ru-RU" sz="2800" b="1" dirty="0" smtClean="0"/>
              <a:t>Ведение дневника </a:t>
            </a:r>
          </a:p>
          <a:p>
            <a:r>
              <a:rPr lang="ru-RU" sz="2800" b="1" dirty="0" smtClean="0"/>
              <a:t>Письмо другу </a:t>
            </a:r>
          </a:p>
          <a:p>
            <a:r>
              <a:rPr lang="ru-RU" sz="2800" b="1" dirty="0" smtClean="0"/>
              <a:t>Достраивание кластера из ключевых слов </a:t>
            </a:r>
          </a:p>
          <a:p>
            <a:r>
              <a:rPr lang="ru-RU" sz="2800" b="1" dirty="0" smtClean="0"/>
              <a:t>Перепутанные логические цепи</a:t>
            </a:r>
            <a:r>
              <a:rPr lang="ru-RU" sz="2800" dirty="0" smtClean="0"/>
              <a:t> </a:t>
            </a:r>
            <a:endParaRPr lang="ru-RU" sz="2800" b="1" dirty="0" smtClean="0"/>
          </a:p>
          <a:p>
            <a:r>
              <a:rPr lang="ru-RU" sz="2800" b="1" dirty="0" smtClean="0"/>
              <a:t>…..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0" y="928688"/>
            <a:ext cx="2289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000125"/>
          <a:ext cx="8643998" cy="56288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2519"/>
                <a:gridCol w="2852519"/>
                <a:gridCol w="2938960"/>
              </a:tblGrid>
              <a:tr h="406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Вызов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Мотивационная   </a:t>
                      </a:r>
                      <a:r>
                        <a:rPr lang="ru-RU" sz="1800" b="1" dirty="0"/>
                        <a:t>   (побуждение к работе с новой информацией, пробуждение интереса к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Информационная </a:t>
                      </a:r>
                      <a:r>
                        <a:rPr lang="ru-RU" sz="1800" b="1" dirty="0"/>
                        <a:t>(вызов «на поверхность» имеющихся знании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</a:t>
                      </a:r>
                      <a:r>
                        <a:rPr lang="ru-RU" sz="1800" b="1" dirty="0"/>
                        <a:t/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(бесконфликтный обмен мнениями)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Осмысление содержания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Информационная </a:t>
                      </a:r>
                      <a:r>
                        <a:rPr lang="ru-RU" sz="1800" b="1" dirty="0"/>
                        <a:t>(получение новой информации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Систематизационная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/>
                        <a:t>(классификация полученной информации по категориям знания)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Рефлексия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 </a:t>
                      </a:r>
                      <a:r>
                        <a:rPr lang="ru-RU" sz="1800" b="1" dirty="0"/>
                        <a:t>(обмен мнениями о новой информации)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Информационная </a:t>
                      </a:r>
                      <a:r>
                        <a:rPr lang="ru-RU" sz="1800" b="1" dirty="0"/>
                        <a:t>(приобретение нового знания)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Мотивационная </a:t>
                      </a:r>
                      <a:r>
                        <a:rPr lang="ru-RU" sz="1800" b="1" dirty="0"/>
                        <a:t>(побуждение к дальнейшему расширению информационного поля)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Оценочная (соотнесение новой информации и имеющихся знаний, выработка собственной позиции,  </a:t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оценка процесса)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 anchor="ctr"/>
                </a:tc>
              </a:tr>
            </a:tbl>
          </a:graphicData>
        </a:graphic>
      </p:graphicFrame>
      <p:sp>
        <p:nvSpPr>
          <p:cNvPr id="17420" name="Rectangle 1"/>
          <p:cNvSpPr>
            <a:spLocks noChangeArrowheads="1"/>
          </p:cNvSpPr>
          <p:nvPr/>
        </p:nvSpPr>
        <p:spPr bwMode="auto">
          <a:xfrm>
            <a:off x="857250" y="0"/>
            <a:ext cx="682466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Функции трех фаз технологии</a:t>
            </a:r>
          </a:p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 развития критического мышления</a:t>
            </a:r>
            <a:br>
              <a:rPr lang="ru-RU" sz="2800" b="1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  </a:t>
            </a:r>
            <a:endParaRPr lang="ru-RU" sz="2000" b="1">
              <a:solidFill>
                <a:srgbClr val="C00000"/>
              </a:solidFill>
            </a:endParaRPr>
          </a:p>
          <a:p>
            <a:pPr algn="ctr" eaLnBrk="0" hangingPunct="0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000125"/>
            <a:ext cx="8137525" cy="5597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Пересказ наперебой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Я уже знаю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Инсерт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(чтение с пометками)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Синквейн</a:t>
            </a:r>
            <a:endParaRPr lang="ru-RU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Взаимоопрос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Верю - не верю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r>
              <a:rPr lang="ru-RU" b="1" smtClean="0"/>
              <a:t>Приемы ТКРМ: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71625"/>
            <a:ext cx="8064500" cy="1227138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Инсерт</a:t>
            </a:r>
            <a:r>
              <a:rPr lang="ru-RU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(чтение с пометками)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708275"/>
            <a:ext cx="73517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320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50825" y="2428875"/>
            <a:ext cx="86042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» - информация мне известна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«+» - узнал что-то новое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«--» - противоречит тому, что знаю; думал иначе, не согласен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«?» -  хочу узнать подробнее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8812213" cy="6715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Приемы ТКРМ: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Прием “Я уже знаю”</a:t>
            </a:r>
            <a:endParaRPr lang="ru-RU" sz="2800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00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Вызов индивидуальных имеющихся представлений по изучаемой теме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Обеспечение включения каждого школьника в учебный процесс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Время выполнения: 7-8 минут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0000"/>
                </a:solidFill>
              </a:rPr>
              <a:t>Описание приема</a:t>
            </a:r>
            <a:r>
              <a:rPr lang="ru-RU" sz="1400" u="sng" dirty="0" smtClean="0">
                <a:solidFill>
                  <a:srgbClr val="FF0000"/>
                </a:solidFill>
              </a:rPr>
              <a:t>.</a:t>
            </a:r>
            <a:endParaRPr lang="ru-RU" sz="14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Учитель выделяет ключевое понятие изучаемой темы и предлагает учащимся за определенное время выписать как можно больше слов или выражений, связанных, по их мнению, с предложенным понятием. Важно, чтобы школьники выписывали все, приходящие  им на ум ассоциации.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1 этап.</a:t>
            </a:r>
            <a:r>
              <a:rPr lang="ru-RU" sz="1600" b="1" dirty="0" smtClean="0"/>
              <a:t> 2 минуты. Учащиеся выполняю работу индивидуально.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2 этап.</a:t>
            </a:r>
            <a:r>
              <a:rPr lang="ru-RU" sz="1600" b="1" dirty="0" smtClean="0"/>
              <a:t> 2 минуты. Обсуждение полученных записей в парах (группах). Учащиеся выделяют совпадающие представления, наиболее оригинальные идеи, </a:t>
            </a:r>
            <a:r>
              <a:rPr lang="ru-RU" sz="1600" b="1" dirty="0" err="1" smtClean="0"/>
              <a:t>вырабатываютколлективный</a:t>
            </a:r>
            <a:r>
              <a:rPr lang="ru-RU" sz="1600" b="1" dirty="0" smtClean="0"/>
              <a:t> вариант ответа.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i="1" dirty="0" smtClean="0"/>
              <a:t>3 этап</a:t>
            </a:r>
            <a:r>
              <a:rPr lang="ru-RU" sz="1600" b="1" dirty="0" smtClean="0"/>
              <a:t>. 2-4 минуты. “Сброс идей в корзину”. Каждая пара (группа) поочередно называет одно из выписанных выражений. Учитель фиксирует реплики на доске. Основное условие –не повторять то, что уже было сказано другими.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В результате, на доске формируется кластер (пучок), отражающий имеющиеся у учащихся знания по данной конкретной теме, что позволяет учителю </a:t>
            </a:r>
            <a:r>
              <a:rPr lang="ru-RU" sz="1600" b="1" dirty="0" err="1" smtClean="0"/>
              <a:t>диагностироватьуровень</a:t>
            </a:r>
            <a:r>
              <a:rPr lang="ru-RU" sz="1600" b="1" dirty="0" smtClean="0"/>
              <a:t> подготовки классного коллектива, использовать полученную схему в качестве опоры при объяснении нового материала.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 </a:t>
            </a:r>
            <a:r>
              <a:rPr lang="ru-RU" sz="48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dirty="0"/>
              <a:t>(от англ. «путь мысли</a:t>
            </a:r>
            <a:r>
              <a:rPr lang="ru-RU" sz="2400" b="1" dirty="0" smtClean="0"/>
              <a:t>» или </a:t>
            </a:r>
            <a:r>
              <a:rPr lang="ru-RU" sz="2400" b="1" dirty="0"/>
              <a:t>от французского «пять»)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строка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существительное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(тема)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строка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- 2 прилагательных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dirty="0"/>
              <a:t>описывающие признаки и свойства выбранного предмета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строка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- 3 глагола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(описывающие действия по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строка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фраза из 4-х слов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(отношение  к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строка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слово – резюме 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(синоним темы)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1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500188" y="1000125"/>
            <a:ext cx="3074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Например:</a:t>
            </a:r>
            <a:endParaRPr lang="ru-RU" sz="40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28475"/>
              </p:ext>
            </p:extLst>
          </p:nvPr>
        </p:nvGraphicFramePr>
        <p:xfrm>
          <a:off x="539552" y="1928813"/>
          <a:ext cx="7890073" cy="3611118"/>
        </p:xfrm>
        <a:graphic>
          <a:graphicData uri="http://schemas.openxmlformats.org/drawingml/2006/table">
            <a:tbl>
              <a:tblPr/>
              <a:tblGrid>
                <a:gridCol w="789007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Технология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Точная, практичная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Составляет, преобразует,  изготавливает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Технология – основа современного производства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Продукт труда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3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571500" y="642938"/>
            <a:ext cx="7929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Ключевой тезис всей технологии критического мышления:  </a:t>
            </a:r>
            <a:endParaRPr lang="ru-RU" sz="3200">
              <a:solidFill>
                <a:srgbClr val="C00000"/>
              </a:solidFill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785813" y="2967038"/>
            <a:ext cx="7858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“Конструирование” собственного знания в рамках собственной поисковой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60350"/>
            <a:ext cx="8101012" cy="65976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Критическое мышление </a:t>
            </a:r>
            <a:r>
              <a:rPr lang="ru-RU" sz="4000" b="1" smtClean="0"/>
              <a:t>— это:</a:t>
            </a:r>
          </a:p>
          <a:p>
            <a:pPr marL="0" indent="0" algn="ctr">
              <a:buFont typeface="Wingdings" pitchFamily="2" charset="2"/>
              <a:buNone/>
            </a:pPr>
            <a:endParaRPr lang="ru-RU" sz="4000" b="1" smtClean="0"/>
          </a:p>
          <a:p>
            <a:pPr marL="0" indent="0">
              <a:buFontTx/>
              <a:buChar char="-"/>
            </a:pPr>
            <a:r>
              <a:rPr lang="ru-RU" sz="4000" b="1" smtClean="0"/>
              <a:t> способность ставить новые, полные смысла </a:t>
            </a:r>
            <a:r>
              <a:rPr lang="ru-RU" sz="4000" b="1" i="1" smtClean="0">
                <a:solidFill>
                  <a:srgbClr val="990033"/>
                </a:solidFill>
              </a:rPr>
              <a:t>вопросы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вырабатывать разно-образные, подкрепляющие </a:t>
            </a:r>
            <a:r>
              <a:rPr lang="ru-RU" sz="4000" b="1" i="1" smtClean="0">
                <a:solidFill>
                  <a:srgbClr val="990033"/>
                </a:solidFill>
              </a:rPr>
              <a:t>аргументы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принимать независимые продуманные </a:t>
            </a:r>
            <a:r>
              <a:rPr lang="ru-RU" sz="4000" b="1" i="1" smtClean="0">
                <a:solidFill>
                  <a:srgbClr val="990033"/>
                </a:solidFill>
              </a:rPr>
              <a:t>решения</a:t>
            </a:r>
            <a:r>
              <a:rPr lang="ru-RU" sz="40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Критически мыслящий человек задает вопросы: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631238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знаю?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узнал нового?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изменились мои знания?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буду с этим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4313" y="973138"/>
            <a:ext cx="8715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Цель применения технологии развития критического мышления:</a:t>
            </a: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b="1">
                <a:latin typeface="Arial" charset="0"/>
                <a:ea typeface="Times New Roman" pitchFamily="18" charset="0"/>
                <a:cs typeface="Arial" charset="0"/>
              </a:rPr>
              <a:t>Развитие мыслительных навыков учащихся, необходимых для учёбы и обычной жизни (умение принимать взвешенные решения, работать с информацией, анализировать, рассматривать различные стороны решения).</a:t>
            </a:r>
            <a:endParaRPr lang="ru-RU" sz="3200" b="1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3375"/>
            <a:ext cx="7793037" cy="1343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Трёхфазовая структура урока: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60575"/>
            <a:ext cx="7673975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Вызов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Осмысление (реализация)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571625" y="1500188"/>
            <a:ext cx="7572375" cy="5357812"/>
          </a:xfrm>
        </p:spPr>
        <p:txBody>
          <a:bodyPr/>
          <a:lstStyle/>
          <a:p>
            <a:r>
              <a:rPr lang="ru-RU" b="1" dirty="0" smtClean="0"/>
              <a:t>Актуализация опыта и предыдущих знаний </a:t>
            </a:r>
            <a:r>
              <a:rPr lang="ru-RU" b="1" dirty="0" err="1" smtClean="0"/>
              <a:t>учащшихся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b="1" dirty="0" smtClean="0"/>
              <a:t>Активизация деятельности учащихся.  </a:t>
            </a:r>
          </a:p>
          <a:p>
            <a:r>
              <a:rPr lang="ru-RU" b="1" dirty="0" smtClean="0"/>
              <a:t>Формирование мотивации на учебную деятельность. </a:t>
            </a:r>
          </a:p>
          <a:p>
            <a:r>
              <a:rPr lang="ru-RU" b="1" dirty="0" smtClean="0">
                <a:solidFill>
                  <a:srgbClr val="333300"/>
                </a:solidFill>
              </a:rPr>
              <a:t>Постановка обучаемыми индивидуальных целей в учебной деятельности.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8572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571625"/>
            <a:ext cx="6804025" cy="5286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«Мозговой штурм»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Прогнозирование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Альтернативный тест (правильные или неправильные высказывания)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Формулировка вопросов, ответы на которые нужно найти в тексте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  <a:endParaRPr lang="ru-RU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Кластер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Таблица «З–Х–У» 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0" y="1428750"/>
            <a:ext cx="228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sz="2800" b="1" smtClean="0"/>
              <a:t>Получение обучаемыми нового знания. </a:t>
            </a:r>
          </a:p>
          <a:p>
            <a:r>
              <a:rPr lang="ru-RU" sz="2800" b="1" smtClean="0"/>
              <a:t>Формирование понимания и систематизация знаний, соотнесение уже известного с новым.  </a:t>
            </a:r>
          </a:p>
          <a:p>
            <a:r>
              <a:rPr lang="ru-RU" sz="2800" b="1" smtClean="0"/>
              <a:t>Освоение способа работы с информацией.  </a:t>
            </a:r>
          </a:p>
          <a:p>
            <a:r>
              <a:rPr lang="ru-RU" sz="2800" b="1" smtClean="0"/>
              <a:t>Поддержка целей, поставленных на стадии Вызова.</a:t>
            </a:r>
            <a:r>
              <a:rPr lang="ru-RU" sz="2800" smtClean="0"/>
              <a:t>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1357313"/>
            <a:ext cx="157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431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Технология критического мышления (ТКРМ)</vt:lpstr>
      <vt:lpstr>Презентация PowerPoint</vt:lpstr>
      <vt:lpstr>Презентация PowerPoint</vt:lpstr>
      <vt:lpstr>Критически мыслящий человек задает вопросы: </vt:lpstr>
      <vt:lpstr>Презентация PowerPoint</vt:lpstr>
      <vt:lpstr>Трёхфазовая структура урока:  </vt:lpstr>
      <vt:lpstr>Вызов </vt:lpstr>
      <vt:lpstr>Вызов </vt:lpstr>
      <vt:lpstr>Осмысление (реализация) </vt:lpstr>
      <vt:lpstr>Осмысление (реализация)</vt:lpstr>
      <vt:lpstr>Рефлексия </vt:lpstr>
      <vt:lpstr>Рефлексия </vt:lpstr>
      <vt:lpstr>Презентация PowerPoint</vt:lpstr>
      <vt:lpstr>Приемы ТКРМ:</vt:lpstr>
      <vt:lpstr>Приемы ТКРМ:</vt:lpstr>
      <vt:lpstr>Презентация PowerPoint</vt:lpstr>
      <vt:lpstr>Приемы ТКРМ: Синквейн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через Чтение и Письмо</dc:title>
  <dc:creator>Alina</dc:creator>
  <cp:lastModifiedBy>Учитель</cp:lastModifiedBy>
  <cp:revision>58</cp:revision>
  <cp:lastPrinted>2016-12-12T04:41:40Z</cp:lastPrinted>
  <dcterms:created xsi:type="dcterms:W3CDTF">2006-12-05T10:36:56Z</dcterms:created>
  <dcterms:modified xsi:type="dcterms:W3CDTF">2016-12-16T06:47:29Z</dcterms:modified>
</cp:coreProperties>
</file>