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62" r:id="rId3"/>
    <p:sldId id="263" r:id="rId4"/>
    <p:sldId id="266" r:id="rId5"/>
    <p:sldId id="264" r:id="rId6"/>
    <p:sldId id="265" r:id="rId7"/>
    <p:sldId id="267" r:id="rId8"/>
    <p:sldId id="270" r:id="rId9"/>
    <p:sldId id="271" r:id="rId10"/>
    <p:sldId id="272" r:id="rId11"/>
    <p:sldId id="268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896"/>
    <a:srgbClr val="003374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99657" y="2502131"/>
            <a:ext cx="4492403" cy="1424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ln w="0"/>
                <a:solidFill>
                  <a:schemeClr val="bg1"/>
                </a:solidFill>
                <a:latin typeface="+mn-lt"/>
              </a:rPr>
              <a:t>Причастие</a:t>
            </a:r>
            <a:r>
              <a:rPr lang="ru-RU" b="1" dirty="0" smtClean="0">
                <a:ln w="0"/>
                <a:solidFill>
                  <a:schemeClr val="bg1"/>
                </a:solidFill>
                <a:latin typeface="+mn-lt"/>
              </a:rPr>
              <a:t> </a:t>
            </a:r>
            <a:endParaRPr lang="en-US" b="1" dirty="0">
              <a:ln w="0"/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474" y="1454727"/>
            <a:ext cx="7730836" cy="5403273"/>
          </a:xfrm>
        </p:spPr>
        <p:txBody>
          <a:bodyPr/>
          <a:lstStyle/>
          <a:p>
            <a:pPr algn="just"/>
            <a:r>
              <a:rPr lang="ru-RU" dirty="0"/>
              <a:t>Причастие также можно узнать по особым суффиксам: </a:t>
            </a:r>
            <a:r>
              <a:rPr lang="ru-RU" b="1" i="1" dirty="0">
                <a:solidFill>
                  <a:srgbClr val="7030A0"/>
                </a:solidFill>
              </a:rPr>
              <a:t>-УЩ- (-ЮЩ-), -АЩ- (-ЯЩ-), -ВШ-, -Ш-, -ЕМ- (-ОМ-), -ИМ-, -ЕНН- (-ЕН- у кратких причастий), -НН- (-Н- у кратких причастий), -Т-: </a:t>
            </a:r>
            <a:r>
              <a:rPr lang="ru-RU" i="1" u="sng" dirty="0"/>
              <a:t>бегущий, поющий, дышащий, видящий, горевший, пасший, решаемый, </a:t>
            </a:r>
            <a:r>
              <a:rPr lang="ru-RU" i="1" u="sng" dirty="0" err="1"/>
              <a:t>влекомый</a:t>
            </a:r>
            <a:r>
              <a:rPr lang="ru-RU" i="1" u="sng" dirty="0"/>
              <a:t>, зависимый, склеенный (склеен), разрисованный (разрисована), покрытый.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6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367" y="133084"/>
            <a:ext cx="6511982" cy="1047221"/>
          </a:xfrm>
        </p:spPr>
        <p:txBody>
          <a:bodyPr/>
          <a:lstStyle/>
          <a:p>
            <a:r>
              <a:rPr lang="ru-RU" dirty="0" smtClean="0"/>
              <a:t>Причастный оборот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6032" y="1379912"/>
            <a:ext cx="6999317" cy="4779818"/>
          </a:xfrm>
        </p:spPr>
        <p:txBody>
          <a:bodyPr/>
          <a:lstStyle/>
          <a:p>
            <a:pPr algn="just"/>
            <a:endParaRPr lang="ru-RU" dirty="0"/>
          </a:p>
          <a:p>
            <a:pPr algn="just"/>
            <a:r>
              <a:rPr lang="ru-RU" b="1" i="1" dirty="0"/>
              <a:t>Причастный оборот </a:t>
            </a:r>
            <a:r>
              <a:rPr lang="ru-RU" dirty="0"/>
              <a:t>— это причастие с зависимыми словами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9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553" y="133084"/>
            <a:ext cx="6586796" cy="164584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В причастном обороте от причастия могут зависеть слова разных частей речи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233" y="2310938"/>
            <a:ext cx="6861116" cy="4405746"/>
          </a:xfrm>
        </p:spPr>
        <p:txBody>
          <a:bodyPr>
            <a:normAutofit/>
          </a:bodyPr>
          <a:lstStyle/>
          <a:p>
            <a:pPr algn="just"/>
            <a:r>
              <a:rPr lang="ru-RU" sz="3600" b="1" u="sng" dirty="0"/>
              <a:t>1. имя </a:t>
            </a:r>
            <a:r>
              <a:rPr lang="ru-RU" sz="3600" b="1" u="sng" dirty="0" smtClean="0"/>
              <a:t>существительное</a:t>
            </a:r>
          </a:p>
          <a:p>
            <a:pPr algn="just"/>
            <a:r>
              <a:rPr lang="ru-RU" sz="3600" dirty="0" smtClean="0"/>
              <a:t>танцующие </a:t>
            </a:r>
            <a:r>
              <a:rPr lang="ru-RU" sz="3600" dirty="0"/>
              <a:t>у ёлки</a:t>
            </a:r>
            <a:r>
              <a:rPr lang="ru-RU" sz="3600" dirty="0" smtClean="0"/>
              <a:t>;</a:t>
            </a:r>
          </a:p>
          <a:p>
            <a:pPr algn="just"/>
            <a:r>
              <a:rPr lang="ru-RU" sz="3600" dirty="0" smtClean="0"/>
              <a:t>застреленная </a:t>
            </a:r>
            <a:r>
              <a:rPr lang="ru-RU" sz="3600" dirty="0"/>
              <a:t>охотником утка</a:t>
            </a:r>
            <a:r>
              <a:rPr lang="ru-RU" sz="3600" dirty="0" smtClean="0"/>
              <a:t>;</a:t>
            </a:r>
          </a:p>
          <a:p>
            <a:pPr algn="just"/>
            <a:r>
              <a:rPr lang="ru-RU" sz="3600" dirty="0" smtClean="0"/>
              <a:t>надеявшийся </a:t>
            </a:r>
            <a:r>
              <a:rPr lang="ru-RU" sz="3600" dirty="0"/>
              <a:t>на удачу</a:t>
            </a:r>
            <a:r>
              <a:rPr lang="ru-RU" sz="36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6394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173" y="1652386"/>
            <a:ext cx="6644987" cy="4906963"/>
          </a:xfrm>
        </p:spPr>
        <p:txBody>
          <a:bodyPr>
            <a:normAutofit/>
          </a:bodyPr>
          <a:lstStyle/>
          <a:p>
            <a:pPr algn="just"/>
            <a:r>
              <a:rPr lang="ru-RU" sz="3600" b="1" u="sng" dirty="0"/>
              <a:t>2. </a:t>
            </a:r>
            <a:r>
              <a:rPr lang="ru-RU" sz="3600" b="1" u="sng" dirty="0" smtClean="0"/>
              <a:t>местоимение</a:t>
            </a:r>
          </a:p>
          <a:p>
            <a:pPr algn="just"/>
            <a:r>
              <a:rPr lang="ru-RU" sz="3600" dirty="0" smtClean="0"/>
              <a:t>опротивевший </a:t>
            </a:r>
            <a:r>
              <a:rPr lang="ru-RU" sz="3600" dirty="0"/>
              <a:t>всем</a:t>
            </a:r>
            <a:r>
              <a:rPr lang="ru-RU" sz="3600" dirty="0" smtClean="0"/>
              <a:t>;</a:t>
            </a:r>
          </a:p>
          <a:p>
            <a:pPr algn="just"/>
            <a:r>
              <a:rPr lang="ru-RU" sz="3600" dirty="0" smtClean="0"/>
              <a:t>подписанный </a:t>
            </a:r>
            <a:r>
              <a:rPr lang="ru-RU" sz="3600" dirty="0"/>
              <a:t>мной</a:t>
            </a:r>
            <a:r>
              <a:rPr lang="ru-RU" sz="3600" dirty="0" smtClean="0"/>
              <a:t>;</a:t>
            </a:r>
          </a:p>
          <a:p>
            <a:pPr algn="just"/>
            <a:r>
              <a:rPr lang="ru-RU" sz="3600" dirty="0" smtClean="0"/>
              <a:t>не </a:t>
            </a:r>
            <a:r>
              <a:rPr lang="ru-RU" sz="3600" dirty="0"/>
              <a:t>значащий ничего</a:t>
            </a:r>
            <a:r>
              <a:rPr lang="ru-RU" sz="36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386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4109" y="1270000"/>
            <a:ext cx="6811240" cy="5430058"/>
          </a:xfrm>
        </p:spPr>
        <p:txBody>
          <a:bodyPr>
            <a:normAutofit/>
          </a:bodyPr>
          <a:lstStyle/>
          <a:p>
            <a:pPr algn="just"/>
            <a:r>
              <a:rPr lang="ru-RU" sz="3600" b="1" u="sng" dirty="0"/>
              <a:t>3. </a:t>
            </a:r>
            <a:r>
              <a:rPr lang="ru-RU" sz="3600" b="1" u="sng" dirty="0" smtClean="0"/>
              <a:t>наречие</a:t>
            </a:r>
          </a:p>
          <a:p>
            <a:pPr algn="just"/>
            <a:r>
              <a:rPr lang="ru-RU" sz="3600" dirty="0" smtClean="0"/>
              <a:t>больно </a:t>
            </a:r>
            <a:r>
              <a:rPr lang="ru-RU" sz="3600" dirty="0"/>
              <a:t>жалящие осы</a:t>
            </a:r>
            <a:r>
              <a:rPr lang="ru-RU" sz="3600" dirty="0" smtClean="0"/>
              <a:t>;</a:t>
            </a:r>
          </a:p>
          <a:p>
            <a:pPr algn="just"/>
            <a:r>
              <a:rPr lang="ru-RU" sz="3600" dirty="0" smtClean="0"/>
              <a:t>криво </a:t>
            </a:r>
            <a:r>
              <a:rPr lang="ru-RU" sz="3600" dirty="0"/>
              <a:t>навешенная форточка</a:t>
            </a:r>
            <a:r>
              <a:rPr lang="ru-RU" sz="3600" dirty="0" smtClean="0"/>
              <a:t>;</a:t>
            </a:r>
          </a:p>
          <a:p>
            <a:pPr algn="just"/>
            <a:r>
              <a:rPr lang="ru-RU" sz="3600" dirty="0" smtClean="0"/>
              <a:t>обидевшийся </a:t>
            </a:r>
            <a:r>
              <a:rPr lang="ru-RU" sz="3600" dirty="0"/>
              <a:t>напрасно</a:t>
            </a:r>
            <a:r>
              <a:rPr lang="ru-RU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73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305" y="133084"/>
            <a:ext cx="6487044" cy="1047221"/>
          </a:xfrm>
        </p:spPr>
        <p:txBody>
          <a:bodyPr/>
          <a:lstStyle/>
          <a:p>
            <a:r>
              <a:rPr lang="ru-RU" dirty="0" smtClean="0"/>
              <a:t>Примеры: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356" y="1687484"/>
            <a:ext cx="7345074" cy="5079076"/>
          </a:xfrm>
        </p:spPr>
        <p:txBody>
          <a:bodyPr>
            <a:normAutofit/>
          </a:bodyPr>
          <a:lstStyle/>
          <a:p>
            <a:pPr algn="just"/>
            <a:r>
              <a:rPr lang="ru-RU" sz="3200" i="1" dirty="0"/>
              <a:t>Солнце, </a:t>
            </a:r>
            <a:r>
              <a:rPr lang="ru-RU" sz="3200" i="1" dirty="0">
                <a:solidFill>
                  <a:srgbClr val="7030A0"/>
                </a:solidFill>
              </a:rPr>
              <a:t>спускающееся</a:t>
            </a:r>
            <a:r>
              <a:rPr lang="ru-RU" sz="3200" i="1" dirty="0"/>
              <a:t> (куда?) за лес, бросило последние лучи на облака и разукрасило их в розовый цвет</a:t>
            </a:r>
            <a:r>
              <a:rPr lang="ru-RU" sz="3200" i="1" dirty="0" smtClean="0"/>
              <a:t>.</a:t>
            </a:r>
          </a:p>
          <a:p>
            <a:pPr algn="just"/>
            <a:r>
              <a:rPr lang="ru-RU" sz="3200" i="1" dirty="0" smtClean="0"/>
              <a:t>Дети</a:t>
            </a:r>
            <a:r>
              <a:rPr lang="ru-RU" sz="3200" i="1" dirty="0"/>
              <a:t>, </a:t>
            </a:r>
            <a:r>
              <a:rPr lang="ru-RU" sz="3200" i="1" dirty="0">
                <a:solidFill>
                  <a:srgbClr val="7030A0"/>
                </a:solidFill>
              </a:rPr>
              <a:t>увидевшие</a:t>
            </a:r>
            <a:r>
              <a:rPr lang="ru-RU" sz="3200" i="1" dirty="0"/>
              <a:t> (кого?) ёжика, радостно закричали</a:t>
            </a:r>
            <a:r>
              <a:rPr lang="ru-RU" sz="3200" i="1" dirty="0" smtClean="0"/>
              <a:t>.</a:t>
            </a:r>
          </a:p>
          <a:p>
            <a:pPr algn="just"/>
            <a:r>
              <a:rPr lang="ru-RU" sz="3200" i="1" dirty="0" smtClean="0">
                <a:solidFill>
                  <a:srgbClr val="7030A0"/>
                </a:solidFill>
              </a:rPr>
              <a:t>Залаявшая</a:t>
            </a:r>
            <a:r>
              <a:rPr lang="ru-RU" sz="3200" i="1" dirty="0" smtClean="0"/>
              <a:t> </a:t>
            </a:r>
            <a:r>
              <a:rPr lang="ru-RU" sz="3200" i="1" dirty="0"/>
              <a:t>(как?) громко собака разбудила деда Федора</a:t>
            </a:r>
            <a:r>
              <a:rPr lang="ru-RU" sz="3200" i="1" dirty="0" smtClean="0"/>
              <a:t>.</a:t>
            </a:r>
          </a:p>
          <a:p>
            <a:pPr algn="just"/>
            <a:r>
              <a:rPr lang="ru-RU" sz="3200" i="1" dirty="0" smtClean="0">
                <a:solidFill>
                  <a:srgbClr val="7030A0"/>
                </a:solidFill>
              </a:rPr>
              <a:t>Услышанный</a:t>
            </a:r>
            <a:r>
              <a:rPr lang="ru-RU" sz="3200" i="1" dirty="0" smtClean="0"/>
              <a:t> </a:t>
            </a:r>
            <a:r>
              <a:rPr lang="ru-RU" sz="3200" i="1" dirty="0"/>
              <a:t>(кем?) мною рассказ охотника поразил до глубины души</a:t>
            </a:r>
            <a:r>
              <a:rPr lang="ru-RU" sz="32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432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0" y="133084"/>
            <a:ext cx="6808124" cy="128839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>По правилам причастный оборот обособляется в трех случаях: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1" y="1768763"/>
            <a:ext cx="7316237" cy="4906963"/>
          </a:xfrm>
        </p:spPr>
        <p:txBody>
          <a:bodyPr/>
          <a:lstStyle/>
          <a:p>
            <a:pPr algn="just"/>
            <a:r>
              <a:rPr lang="ru-RU" i="1" dirty="0"/>
              <a:t>Если причастный оборот стоит после определяемого слова, он обособляется. 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t="33758" r="41000" b="57838"/>
          <a:stretch/>
        </p:blipFill>
        <p:spPr>
          <a:xfrm>
            <a:off x="1539054" y="2942705"/>
            <a:ext cx="7034484" cy="9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0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4626" y="1379913"/>
            <a:ext cx="6940723" cy="4797050"/>
          </a:xfrm>
        </p:spPr>
        <p:txBody>
          <a:bodyPr/>
          <a:lstStyle/>
          <a:p>
            <a:pPr algn="just"/>
            <a:r>
              <a:rPr lang="ru-RU" dirty="0"/>
              <a:t>Если причастный оборот стоит перед определяемым словом, он не обособляется (кроме случаев, описанных в следующем пункте).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59293" r="39910" b="32303"/>
          <a:stretch/>
        </p:blipFill>
        <p:spPr>
          <a:xfrm>
            <a:off x="1574626" y="3441469"/>
            <a:ext cx="7518860" cy="9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3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793" y="1554480"/>
            <a:ext cx="7273636" cy="5128953"/>
          </a:xfrm>
        </p:spPr>
        <p:txBody>
          <a:bodyPr>
            <a:normAutofit/>
          </a:bodyPr>
          <a:lstStyle/>
          <a:p>
            <a:pPr algn="just"/>
            <a:r>
              <a:rPr lang="ru-RU" i="1" u="sng" dirty="0"/>
              <a:t>Причастный оборот обособляется независимо от его места в предложении, если выполняется любое из следующих условий</a:t>
            </a:r>
            <a:r>
              <a:rPr lang="ru-RU" i="1" u="sng" dirty="0" smtClean="0"/>
              <a:t>:</a:t>
            </a:r>
          </a:p>
          <a:p>
            <a:pPr algn="just"/>
            <a:r>
              <a:rPr lang="ru-RU" i="1" dirty="0"/>
              <a:t>причастный оборот относится к личному местоимению (я, ты, он, она, </a:t>
            </a:r>
            <a:r>
              <a:rPr lang="ru-RU" i="1" dirty="0" smtClean="0"/>
              <a:t>оно</a:t>
            </a:r>
            <a:r>
              <a:rPr lang="ru-RU" i="1" dirty="0"/>
              <a:t>, они</a:t>
            </a:r>
            <a:r>
              <a:rPr lang="ru-RU" i="1" dirty="0" smtClean="0"/>
              <a:t>);</a:t>
            </a:r>
          </a:p>
          <a:p>
            <a:pPr algn="just"/>
            <a:r>
              <a:rPr lang="ru-RU" u="sng" dirty="0"/>
              <a:t>Пример: </a:t>
            </a:r>
            <a:endParaRPr lang="ru-RU" u="sng" dirty="0" smtClean="0"/>
          </a:p>
          <a:p>
            <a:pPr algn="just"/>
            <a:r>
              <a:rPr lang="ru-RU" i="1" dirty="0">
                <a:solidFill>
                  <a:srgbClr val="3A5896"/>
                </a:solidFill>
              </a:rPr>
              <a:t>Утомлённый долгой речью, </a:t>
            </a:r>
            <a:r>
              <a:rPr lang="ru-RU" i="1" dirty="0">
                <a:solidFill>
                  <a:srgbClr val="7030A0"/>
                </a:solidFill>
              </a:rPr>
              <a:t>я</a:t>
            </a:r>
            <a:r>
              <a:rPr lang="ru-RU" i="1" dirty="0"/>
              <a:t> закрыл глаза и </a:t>
            </a:r>
            <a:r>
              <a:rPr lang="ru-RU" i="1" dirty="0" smtClean="0"/>
              <a:t>зевнул</a:t>
            </a:r>
          </a:p>
        </p:txBody>
      </p:sp>
    </p:spTree>
    <p:extLst>
      <p:ext uri="{BB962C8B-B14F-4D97-AF65-F5344CB8AC3E}">
        <p14:creationId xmlns:p14="http://schemas.microsoft.com/office/powerpoint/2010/main" val="423972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</a:t>
            </a:r>
            <a:r>
              <a:rPr lang="ru-RU" b="1" dirty="0" smtClean="0"/>
              <a:t>План</a:t>
            </a:r>
            <a:endParaRPr lang="en-US" b="1" dirty="0"/>
          </a:p>
        </p:txBody>
      </p: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2595788" y="3886200"/>
            <a:ext cx="5029200" cy="711200"/>
            <a:chOff x="1344" y="1680"/>
            <a:chExt cx="2928" cy="448"/>
          </a:xfrm>
        </p:grpSpPr>
        <p:sp>
          <p:nvSpPr>
            <p:cNvPr id="50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Text Box 5"/>
          <p:cNvSpPr txBox="1">
            <a:spLocks noChangeArrowheads="1"/>
          </p:cNvSpPr>
          <p:nvPr/>
        </p:nvSpPr>
        <p:spPr bwMode="gray">
          <a:xfrm>
            <a:off x="3096247" y="3979863"/>
            <a:ext cx="4128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</a:rPr>
              <a:t>3. </a:t>
            </a:r>
            <a:r>
              <a:rPr lang="ru-RU" sz="2400" b="1" dirty="0" smtClean="0">
                <a:solidFill>
                  <a:srgbClr val="000000"/>
                </a:solidFill>
              </a:rPr>
              <a:t>Признаки прилагательного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2595788" y="3022600"/>
            <a:ext cx="5029200" cy="711200"/>
            <a:chOff x="1344" y="1680"/>
            <a:chExt cx="2928" cy="448"/>
          </a:xfrm>
        </p:grpSpPr>
        <p:sp>
          <p:nvSpPr>
            <p:cNvPr id="54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Text Box 9"/>
          <p:cNvSpPr txBox="1">
            <a:spLocks noChangeArrowheads="1"/>
          </p:cNvSpPr>
          <p:nvPr/>
        </p:nvSpPr>
        <p:spPr bwMode="gray">
          <a:xfrm>
            <a:off x="3629251" y="3098800"/>
            <a:ext cx="2856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</a:rPr>
              <a:t>2. </a:t>
            </a:r>
            <a:r>
              <a:rPr lang="ru-RU" sz="2400" b="1" dirty="0" smtClean="0">
                <a:solidFill>
                  <a:srgbClr val="000000"/>
                </a:solidFill>
              </a:rPr>
              <a:t>Признаки глагола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57" name="Group 10"/>
          <p:cNvGrpSpPr>
            <a:grpSpLocks/>
          </p:cNvGrpSpPr>
          <p:nvPr/>
        </p:nvGrpSpPr>
        <p:grpSpPr bwMode="auto">
          <a:xfrm>
            <a:off x="2595788" y="2032000"/>
            <a:ext cx="5029200" cy="711200"/>
            <a:chOff x="1344" y="1680"/>
            <a:chExt cx="2928" cy="448"/>
          </a:xfrm>
        </p:grpSpPr>
        <p:sp>
          <p:nvSpPr>
            <p:cNvPr id="58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gray">
          <a:xfrm>
            <a:off x="3629251" y="2120254"/>
            <a:ext cx="3862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1. </a:t>
            </a:r>
            <a:r>
              <a:rPr lang="ru-RU" sz="2400" b="1" dirty="0" smtClean="0">
                <a:solidFill>
                  <a:srgbClr val="000000"/>
                </a:solidFill>
              </a:rPr>
              <a:t>Что такое причастие 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418" y="1479665"/>
            <a:ext cx="6935931" cy="5270270"/>
          </a:xfrm>
        </p:spPr>
        <p:txBody>
          <a:bodyPr>
            <a:normAutofit/>
          </a:bodyPr>
          <a:lstStyle/>
          <a:p>
            <a:pPr algn="just"/>
            <a:r>
              <a:rPr lang="ru-RU" i="1" dirty="0"/>
              <a:t>причастный оборот имеет добавочное обстоятельственное значение </a:t>
            </a:r>
            <a:r>
              <a:rPr lang="ru-RU" i="1" u="sng" dirty="0"/>
              <a:t>(причинное, условное, уступительное);</a:t>
            </a:r>
          </a:p>
          <a:p>
            <a:pPr algn="just"/>
            <a:r>
              <a:rPr lang="ru-RU" u="sng" dirty="0"/>
              <a:t>Пример:</a:t>
            </a:r>
          </a:p>
          <a:p>
            <a:pPr algn="just"/>
            <a:r>
              <a:rPr lang="ru-RU" i="1" dirty="0">
                <a:solidFill>
                  <a:srgbClr val="3A5896"/>
                </a:solidFill>
              </a:rPr>
              <a:t>Встревоженный,</a:t>
            </a:r>
            <a:r>
              <a:rPr lang="ru-RU" i="1" dirty="0"/>
              <a:t> Владимир открыл окно. </a:t>
            </a:r>
            <a:r>
              <a:rPr lang="ru-RU" dirty="0"/>
              <a:t>– Владимир открыл окно, (почему?) так как был встревоженный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256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9542" y="1479664"/>
            <a:ext cx="6985807" cy="5220393"/>
          </a:xfrm>
        </p:spPr>
        <p:txBody>
          <a:bodyPr/>
          <a:lstStyle/>
          <a:p>
            <a:pPr algn="just"/>
            <a:r>
              <a:rPr lang="ru-RU" i="1" dirty="0"/>
              <a:t>причастный оборот оторван от определяемого слова другими членами предложения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8" t="27940" r="42636" b="64464"/>
          <a:stretch/>
        </p:blipFill>
        <p:spPr>
          <a:xfrm>
            <a:off x="214536" y="3042459"/>
            <a:ext cx="8714926" cy="11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9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1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913" y="1596044"/>
            <a:ext cx="7481454" cy="5045825"/>
          </a:xfrm>
        </p:spPr>
        <p:txBody>
          <a:bodyPr/>
          <a:lstStyle/>
          <a:p>
            <a:pPr algn="just"/>
            <a:r>
              <a:rPr lang="ru-RU" sz="3200" dirty="0"/>
              <a:t>Причастие — самостоятельная часть речи или особая форма глагола, которая обозначает признак предмета по действию и отвечает на вопросы прилагательного (какой? какая? какое? какие?): </a:t>
            </a:r>
            <a:r>
              <a:rPr lang="ru-RU" sz="3200" i="1" u="sng" dirty="0">
                <a:solidFill>
                  <a:srgbClr val="7030A0"/>
                </a:solidFill>
              </a:rPr>
              <a:t>облака (какие?) плывущие, дом (какой?) построенный.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1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4109" y="1270000"/>
            <a:ext cx="6811240" cy="5471622"/>
          </a:xfrm>
        </p:spPr>
        <p:txBody>
          <a:bodyPr/>
          <a:lstStyle/>
          <a:p>
            <a:pPr algn="just"/>
            <a:r>
              <a:rPr lang="ru-RU" sz="3200" dirty="0"/>
              <a:t>Признаки глагола являются у причастия постоянными. </a:t>
            </a:r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r>
              <a:rPr lang="ru-RU" sz="3200" dirty="0"/>
              <a:t>Признаки прилагательного являются у причастия непостоянными.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8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302" y="133084"/>
            <a:ext cx="7057505" cy="104722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/>
              <a:t>Причастие образуется от глагола, поэтому сохраняет некоторые его признаки: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607" y="1270000"/>
            <a:ext cx="7315200" cy="54716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000" b="1" i="1" u="sng" dirty="0"/>
              <a:t>вид:</a:t>
            </a:r>
          </a:p>
          <a:p>
            <a:pPr algn="just"/>
            <a:r>
              <a:rPr lang="ru-RU" sz="3000" dirty="0"/>
              <a:t>облетающий ← (что делать?) облетать (несовершенный вид</a:t>
            </a:r>
            <a:r>
              <a:rPr lang="ru-RU" sz="3000" dirty="0" smtClean="0"/>
              <a:t>);</a:t>
            </a:r>
            <a:endParaRPr lang="ru-RU" sz="3000" dirty="0"/>
          </a:p>
          <a:p>
            <a:pPr algn="just"/>
            <a:r>
              <a:rPr lang="ru-RU" sz="3000" dirty="0"/>
              <a:t>облетевший ← (что сделать?) облететь (совершенный вид);</a:t>
            </a:r>
          </a:p>
          <a:p>
            <a:pPr algn="just"/>
            <a:endParaRPr lang="ru-RU" sz="3000" dirty="0"/>
          </a:p>
          <a:p>
            <a:pPr algn="just"/>
            <a:r>
              <a:rPr lang="ru-RU" sz="3000" b="1" i="1" u="sng" dirty="0"/>
              <a:t>возвратность:</a:t>
            </a:r>
          </a:p>
          <a:p>
            <a:pPr algn="just"/>
            <a:r>
              <a:rPr lang="ru-RU" sz="3000" dirty="0"/>
              <a:t>восхищающий ← восхищать (невозвратные</a:t>
            </a:r>
            <a:r>
              <a:rPr lang="ru-RU" sz="3000" dirty="0" smtClean="0"/>
              <a:t>);</a:t>
            </a:r>
            <a:endParaRPr lang="ru-RU" sz="3000" dirty="0"/>
          </a:p>
          <a:p>
            <a:pPr algn="just"/>
            <a:r>
              <a:rPr lang="ru-RU" sz="3000" dirty="0"/>
              <a:t>восхищающийся ← восхищаться (возвратные);</a:t>
            </a:r>
          </a:p>
          <a:p>
            <a:pPr algn="just"/>
            <a:endParaRPr lang="ru-RU" sz="3000" dirty="0"/>
          </a:p>
          <a:p>
            <a:pPr algn="just"/>
            <a:r>
              <a:rPr lang="ru-RU" sz="3000" b="1" i="1" u="sng" dirty="0"/>
              <a:t>время:</a:t>
            </a:r>
          </a:p>
          <a:p>
            <a:pPr algn="just"/>
            <a:r>
              <a:rPr lang="ru-RU" sz="3000" dirty="0"/>
              <a:t>перебегающий (настоящее время</a:t>
            </a:r>
            <a:r>
              <a:rPr lang="ru-RU" sz="3000" dirty="0" smtClean="0"/>
              <a:t>);</a:t>
            </a:r>
            <a:endParaRPr lang="ru-RU" sz="3000" dirty="0"/>
          </a:p>
          <a:p>
            <a:pPr algn="just"/>
            <a:r>
              <a:rPr lang="ru-RU" sz="3000" dirty="0"/>
              <a:t>перебегавший (прошедшее время).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6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5796" y="881149"/>
            <a:ext cx="7157259" cy="5893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sz="3200" i="1" u="sng" dirty="0"/>
              <a:t>Как и прилагательное, причастие согласуется с определяемым словом </a:t>
            </a:r>
            <a:r>
              <a:rPr lang="ru-RU" sz="3200" i="1" u="sng" dirty="0">
                <a:solidFill>
                  <a:srgbClr val="7030A0"/>
                </a:solidFill>
              </a:rPr>
              <a:t>в роде, числе и падеже, </a:t>
            </a:r>
            <a:r>
              <a:rPr lang="ru-RU" sz="3200" i="1" u="sng" dirty="0"/>
              <a:t>в предложении чаще всего является определением. Сравните</a:t>
            </a:r>
            <a:r>
              <a:rPr lang="ru-RU" sz="3200" i="1" u="sng" dirty="0" smtClean="0"/>
              <a:t>:</a:t>
            </a:r>
            <a:endParaRPr lang="ru-RU" sz="3200" dirty="0"/>
          </a:p>
          <a:p>
            <a:pPr algn="just"/>
            <a:r>
              <a:rPr lang="ru-RU" sz="3200" dirty="0"/>
              <a:t>жёлтый листик — желтеющий </a:t>
            </a:r>
            <a:r>
              <a:rPr lang="ru-RU" sz="3200" dirty="0" smtClean="0"/>
              <a:t>листик</a:t>
            </a:r>
            <a:endParaRPr lang="ru-RU" sz="3200" dirty="0"/>
          </a:p>
          <a:p>
            <a:pPr algn="just"/>
            <a:r>
              <a:rPr lang="ru-RU" sz="3200" dirty="0"/>
              <a:t>жёлтая листва — желтеющая </a:t>
            </a:r>
            <a:r>
              <a:rPr lang="ru-RU" sz="3200" dirty="0" smtClean="0"/>
              <a:t>листва</a:t>
            </a:r>
            <a:endParaRPr lang="ru-RU" sz="3200" dirty="0"/>
          </a:p>
          <a:p>
            <a:pPr algn="just"/>
            <a:r>
              <a:rPr lang="ru-RU" sz="3200" dirty="0"/>
              <a:t>жёлтые листики — желтеющие </a:t>
            </a:r>
            <a:r>
              <a:rPr lang="ru-RU" sz="3200" dirty="0" smtClean="0"/>
              <a:t>листики</a:t>
            </a:r>
            <a:endParaRPr lang="ru-RU" sz="3200" dirty="0"/>
          </a:p>
          <a:p>
            <a:pPr algn="just"/>
            <a:r>
              <a:rPr lang="ru-RU" sz="3200" dirty="0"/>
              <a:t>жёлтой листвы — желтеющей </a:t>
            </a:r>
            <a:r>
              <a:rPr lang="ru-RU" sz="3200" dirty="0" smtClean="0"/>
              <a:t>листвы</a:t>
            </a:r>
            <a:endParaRPr lang="ru-RU" sz="3200" dirty="0"/>
          </a:p>
          <a:p>
            <a:pPr algn="just"/>
            <a:r>
              <a:rPr lang="ru-RU" sz="3200" dirty="0"/>
              <a:t>жёлтую листву — желтеющую листву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3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45" y="1270000"/>
            <a:ext cx="6852804" cy="5438371"/>
          </a:xfrm>
        </p:spPr>
        <p:txBody>
          <a:bodyPr/>
          <a:lstStyle/>
          <a:p>
            <a:pPr algn="just"/>
            <a:r>
              <a:rPr lang="ru-RU" sz="3200" i="1" u="sng" dirty="0"/>
              <a:t>Некоторые причастия, как и прилагательные, могут иметь </a:t>
            </a:r>
            <a:r>
              <a:rPr lang="ru-RU" sz="3200" i="1" u="sng" dirty="0">
                <a:solidFill>
                  <a:srgbClr val="7030A0"/>
                </a:solidFill>
              </a:rPr>
              <a:t>краткую форму </a:t>
            </a:r>
            <a:r>
              <a:rPr lang="ru-RU" sz="3200" i="1" u="sng" dirty="0"/>
              <a:t>(в предложении краткие причастия выполняют роль сказуемых</a:t>
            </a:r>
            <a:r>
              <a:rPr lang="ru-RU" sz="3200" i="1" u="sng" dirty="0" smtClean="0"/>
              <a:t>):</a:t>
            </a:r>
            <a:endParaRPr lang="ru-RU" sz="3200" i="1" u="sng" dirty="0"/>
          </a:p>
          <a:p>
            <a:pPr algn="just"/>
            <a:r>
              <a:rPr lang="ru-RU" sz="3200" dirty="0"/>
              <a:t>выполненная работа — работа </a:t>
            </a:r>
            <a:r>
              <a:rPr lang="ru-RU" sz="3200" dirty="0" smtClean="0"/>
              <a:t>выполнена</a:t>
            </a:r>
            <a:endParaRPr lang="ru-RU" sz="3200" dirty="0"/>
          </a:p>
          <a:p>
            <a:pPr algn="just"/>
            <a:r>
              <a:rPr lang="ru-RU" sz="3200" dirty="0"/>
              <a:t>сорванный цветок — цветок </a:t>
            </a:r>
            <a:r>
              <a:rPr lang="ru-RU" sz="3200" dirty="0" smtClean="0"/>
              <a:t>сорван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4604" y="1278313"/>
            <a:ext cx="7323512" cy="5488247"/>
          </a:xfrm>
        </p:spPr>
        <p:txBody>
          <a:bodyPr/>
          <a:lstStyle/>
          <a:p>
            <a:pPr algn="just"/>
            <a:r>
              <a:rPr lang="ru-RU" dirty="0"/>
              <a:t>Часто причастия путают с прилагательными. Чтобы этого не делать, нужно запомнить, что прилагательные обозначают постоянный, не изменяющийся во времени признак предмета, а причастия обозначают признак непостоянный, протекающий во времени: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6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4692" y="1388225"/>
            <a:ext cx="9476757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571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Презентация PowerPoint</vt:lpstr>
      <vt:lpstr>           План</vt:lpstr>
      <vt:lpstr>Презентация PowerPoint</vt:lpstr>
      <vt:lpstr>Презентация PowerPoint</vt:lpstr>
      <vt:lpstr>Причастие образуется от глагола, поэтому сохраняет некоторые его признаки: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Причастный оборот</vt:lpstr>
      <vt:lpstr>В причастном обороте от причастия могут зависеть слова разных частей речи:</vt:lpstr>
      <vt:lpstr>Презентация PowerPoint</vt:lpstr>
      <vt:lpstr>Презентация PowerPoint</vt:lpstr>
      <vt:lpstr>Примеры:</vt:lpstr>
      <vt:lpstr>По правилам причастный оборот обособляется в трех случаях: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97</cp:revision>
  <dcterms:created xsi:type="dcterms:W3CDTF">2016-11-18T14:12:19Z</dcterms:created>
  <dcterms:modified xsi:type="dcterms:W3CDTF">2023-11-25T16:04:58Z</dcterms:modified>
</cp:coreProperties>
</file>