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0" r:id="rId3"/>
    <p:sldId id="261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37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8B071-8632-4520-8AB2-AD13D07AEB6A}" type="datetimeFigureOut">
              <a:rPr lang="ru-RU" smtClean="0"/>
              <a:t>01.05.2024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5482F-ECFC-4678-9DE2-5BD4602724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4812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8B071-8632-4520-8AB2-AD13D07AEB6A}" type="datetimeFigureOut">
              <a:rPr lang="ru-RU" smtClean="0"/>
              <a:t>01.05.2024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5482F-ECFC-4678-9DE2-5BD4602724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220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8B071-8632-4520-8AB2-AD13D07AEB6A}" type="datetimeFigureOut">
              <a:rPr lang="ru-RU" smtClean="0"/>
              <a:t>01.05.2024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5482F-ECFC-4678-9DE2-5BD4602724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248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8B071-8632-4520-8AB2-AD13D07AEB6A}" type="datetimeFigureOut">
              <a:rPr lang="ru-RU" smtClean="0"/>
              <a:t>01.05.2024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5482F-ECFC-4678-9DE2-5BD4602724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143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8B071-8632-4520-8AB2-AD13D07AEB6A}" type="datetimeFigureOut">
              <a:rPr lang="ru-RU" smtClean="0"/>
              <a:t>01.05.2024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5482F-ECFC-4678-9DE2-5BD4602724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6008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8B071-8632-4520-8AB2-AD13D07AEB6A}" type="datetimeFigureOut">
              <a:rPr lang="ru-RU" smtClean="0"/>
              <a:t>01.05.2024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5482F-ECFC-4678-9DE2-5BD4602724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283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8B071-8632-4520-8AB2-AD13D07AEB6A}" type="datetimeFigureOut">
              <a:rPr lang="ru-RU" smtClean="0"/>
              <a:t>01.05.2024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5482F-ECFC-4678-9DE2-5BD46027244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736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8B071-8632-4520-8AB2-AD13D07AEB6A}" type="datetimeFigureOut">
              <a:rPr lang="ru-RU" smtClean="0"/>
              <a:t>01.05.2024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5482F-ECFC-4678-9DE2-5BD4602724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216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8B071-8632-4520-8AB2-AD13D07AEB6A}" type="datetimeFigureOut">
              <a:rPr lang="ru-RU" smtClean="0"/>
              <a:t>01.05.2024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5482F-ECFC-4678-9DE2-5BD4602724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407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8B071-8632-4520-8AB2-AD13D07AEB6A}" type="datetimeFigureOut">
              <a:rPr lang="ru-RU" smtClean="0"/>
              <a:t>01.05.2024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5482F-ECFC-4678-9DE2-5BD4602724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713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3F78B071-8632-4520-8AB2-AD13D07AEB6A}" type="datetimeFigureOut">
              <a:rPr lang="ru-RU" smtClean="0"/>
              <a:t>01.05.2024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5482F-ECFC-4678-9DE2-5BD4602724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142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3F78B071-8632-4520-8AB2-AD13D07AEB6A}" type="datetimeFigureOut">
              <a:rPr lang="ru-RU" smtClean="0"/>
              <a:t>01.05.2024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1755482F-ECFC-4678-9DE2-5BD4602724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179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740582"/>
          </a:xfrm>
        </p:spPr>
        <p:txBody>
          <a:bodyPr>
            <a:noAutofit/>
          </a:bodyPr>
          <a:lstStyle/>
          <a:p>
            <a:r>
              <a:rPr lang="ru-RU" sz="6600" b="1" dirty="0" smtClean="0"/>
              <a:t>Устное народное творчество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1165573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0451" y="640080"/>
            <a:ext cx="10863349" cy="5536883"/>
          </a:xfrm>
        </p:spPr>
        <p:txBody>
          <a:bodyPr>
            <a:normAutofit/>
          </a:bodyPr>
          <a:lstStyle/>
          <a:p>
            <a:pPr algn="just"/>
            <a:r>
              <a:rPr lang="ru-RU" sz="3600" b="1" u="sng" dirty="0" smtClean="0"/>
              <a:t>ФОЛЬКЛОР</a:t>
            </a:r>
          </a:p>
          <a:p>
            <a:pPr algn="just"/>
            <a:endParaRPr lang="ru-RU" sz="3600" dirty="0" smtClean="0"/>
          </a:p>
          <a:p>
            <a:pPr algn="just"/>
            <a:r>
              <a:rPr lang="ru-RU" sz="3600" dirty="0" smtClean="0"/>
              <a:t>От </a:t>
            </a:r>
            <a:r>
              <a:rPr lang="ru-RU" sz="3600" dirty="0" smtClean="0"/>
              <a:t>(англ</a:t>
            </a:r>
            <a:r>
              <a:rPr lang="ru-RU" sz="3600" dirty="0" smtClean="0"/>
              <a:t>. </a:t>
            </a:r>
            <a:r>
              <a:rPr lang="ru-RU" sz="3600" dirty="0" err="1" smtClean="0"/>
              <a:t>folk-lore</a:t>
            </a:r>
            <a:r>
              <a:rPr lang="ru-RU" sz="3600" dirty="0" smtClean="0"/>
              <a:t>) устное народное творчество;</a:t>
            </a:r>
          </a:p>
          <a:p>
            <a:pPr algn="just"/>
            <a:endParaRPr lang="ru-RU" sz="3600" dirty="0" smtClean="0"/>
          </a:p>
          <a:p>
            <a:pPr algn="just"/>
            <a:r>
              <a:rPr lang="ru-RU" sz="3600" dirty="0" smtClean="0"/>
              <a:t>- совокупность </a:t>
            </a:r>
            <a:r>
              <a:rPr lang="ru-RU" sz="3600" dirty="0" smtClean="0"/>
              <a:t>верований, обычаев, обрядов, песен, сказок и др. явлений быта народов.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182828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2263" y="623456"/>
            <a:ext cx="11421686" cy="5960224"/>
          </a:xfrm>
        </p:spPr>
        <p:txBody>
          <a:bodyPr>
            <a:normAutofit/>
          </a:bodyPr>
          <a:lstStyle/>
          <a:p>
            <a:pPr algn="just"/>
            <a:r>
              <a:rPr lang="ru-RU" sz="2400" b="1" i="1" u="sng" dirty="0" smtClean="0"/>
              <a:t>Народные обряды делятся на два цикла: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b="1" i="1" dirty="0" smtClean="0"/>
              <a:t>календарные обряды, </a:t>
            </a:r>
            <a:r>
              <a:rPr lang="ru-RU" sz="2400" dirty="0" smtClean="0"/>
              <a:t>связанные с хозяйственной деятельностью крестьянина (земледелие, животноводство, охота). Календарные обряды приурочены к зиме, весне, лету, осени – в связи с распорядком сельскохозяйственных работ по временам года, а также зимнему и летнему солнцевороту (21, 22 декабря и 21, 22 июня)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b="1" i="1" dirty="0" smtClean="0"/>
              <a:t>семейно-бытовые обряды, </a:t>
            </a:r>
            <a:r>
              <a:rPr lang="ru-RU" sz="2400" dirty="0" smtClean="0"/>
              <a:t>связанные с рождением человека, его вступлением в брак, проводами в армию или смертью. Свадебный обряд состоял из ряда последовательных действий, ни одно из которых не пропускалось. На похоронах профессиональными плакальщицами (вопленицами) исполнялись причитания: эти плачи сопровождали все эпизоды похоронного обряда.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0255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2015" y="340822"/>
            <a:ext cx="11321934" cy="6185276"/>
          </a:xfrm>
        </p:spPr>
        <p:txBody>
          <a:bodyPr/>
          <a:lstStyle/>
          <a:p>
            <a:pPr algn="just"/>
            <a:endParaRPr lang="ru-RU" dirty="0" smtClean="0"/>
          </a:p>
          <a:p>
            <a:pPr algn="just"/>
            <a:r>
              <a:rPr lang="ru-RU" sz="2400" b="1" u="sng" dirty="0" smtClean="0"/>
              <a:t>Важные определения:</a:t>
            </a:r>
            <a:endParaRPr lang="ru-RU" sz="2400" b="1" u="sng" dirty="0"/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Обряд </a:t>
            </a:r>
            <a:r>
              <a:rPr lang="ru-RU" sz="2400" dirty="0" smtClean="0"/>
              <a:t>– совокупность установленных обычаем действий, в которых воплощаются религиозные представления и обычаи.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Обрядовый фольклор – это песни, танцы, различные действия, которые исполняются во время обрядов.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Календарно-обрядовый фольклор – это обряды, связанные с народным календарём, который основывался на смене времён года и распорядка земледельческих работ.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6514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447" y="374073"/>
            <a:ext cx="11538065" cy="625117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400" b="1" u="sng" dirty="0"/>
              <a:t>Важные определения</a:t>
            </a:r>
            <a:r>
              <a:rPr lang="ru-RU" sz="2400" b="1" u="sng" dirty="0" smtClean="0"/>
              <a:t>:</a:t>
            </a:r>
            <a:endParaRPr lang="ru-RU" sz="2400" b="1" u="sng" dirty="0" smtClean="0"/>
          </a:p>
          <a:p>
            <a:pPr algn="just"/>
            <a:endParaRPr lang="ru-RU" sz="2400" dirty="0"/>
          </a:p>
          <a:p>
            <a:pPr algn="just"/>
            <a:r>
              <a:rPr lang="ru-RU" sz="2400" dirty="0" smtClean="0"/>
              <a:t>Веснянки </a:t>
            </a:r>
            <a:r>
              <a:rPr lang="ru-RU" sz="2400" dirty="0" smtClean="0"/>
              <a:t>– обрядовые песни заклинательного характера, сопровождающие восточнославянский обряд </a:t>
            </a:r>
            <a:r>
              <a:rPr lang="ru-RU" sz="2400" dirty="0" err="1" smtClean="0"/>
              <a:t>кликания</a:t>
            </a:r>
            <a:r>
              <a:rPr lang="ru-RU" sz="2400" dirty="0" smtClean="0"/>
              <a:t> (</a:t>
            </a:r>
            <a:r>
              <a:rPr lang="ru-RU" sz="2400" dirty="0" err="1" smtClean="0"/>
              <a:t>гуканья</a:t>
            </a:r>
            <a:r>
              <a:rPr lang="ru-RU" sz="2400" dirty="0" smtClean="0"/>
              <a:t>) весны.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Колядки – рождественские обрядовые песни. 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dirty="0" smtClean="0"/>
              <a:t>Осенние песни – это календарно-обрядовые песни, связанные со сбором урожая.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Обрядовые песни на Троицу (</a:t>
            </a:r>
            <a:r>
              <a:rPr lang="ru-RU" sz="2400" dirty="0" err="1" smtClean="0"/>
              <a:t>троицкие</a:t>
            </a:r>
            <a:r>
              <a:rPr lang="ru-RU" sz="2400" dirty="0" smtClean="0"/>
              <a:t>) – это разновидность летних календарно-обрядовых песен. 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Масленичные песни – песни, частушки, прибаутки и колядки, которые исполняются на Масленице и приурочены к тем или иным обрядам предвесеннего праздника. Основная тема масленичных песен – встреча и проводы масленицы.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0882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5884" y="266008"/>
            <a:ext cx="11513127" cy="5910956"/>
          </a:xfrm>
        </p:spPr>
        <p:txBody>
          <a:bodyPr>
            <a:noAutofit/>
          </a:bodyPr>
          <a:lstStyle/>
          <a:p>
            <a:pPr algn="just"/>
            <a:r>
              <a:rPr lang="ru-RU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узнали сегодня?      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dirty="0" smtClean="0"/>
              <a:t> </a:t>
            </a:r>
            <a:r>
              <a:rPr lang="ru-RU" sz="2400" dirty="0" smtClean="0"/>
              <a:t>— Какой фольклор называется обрядовым</a:t>
            </a:r>
            <a:r>
              <a:rPr lang="ru-RU" sz="2400" dirty="0" smtClean="0"/>
              <a:t>?</a:t>
            </a:r>
            <a:endParaRPr lang="ru-RU" sz="2400" dirty="0" smtClean="0"/>
          </a:p>
          <a:p>
            <a:pPr algn="just"/>
            <a:r>
              <a:rPr lang="ru-RU" sz="2400" dirty="0" smtClean="0"/>
              <a:t> </a:t>
            </a:r>
            <a:r>
              <a:rPr lang="ru-RU" sz="2400" dirty="0" smtClean="0"/>
              <a:t>— </a:t>
            </a:r>
            <a:r>
              <a:rPr lang="ru-RU" sz="2400" dirty="0" smtClean="0"/>
              <a:t>Какие песни можно назвать календарно-обрядовыми</a:t>
            </a:r>
            <a:r>
              <a:rPr lang="ru-RU" sz="2400" dirty="0" smtClean="0"/>
              <a:t>?</a:t>
            </a:r>
            <a:endParaRPr lang="ru-RU" sz="2400" dirty="0" smtClean="0"/>
          </a:p>
          <a:p>
            <a:pPr algn="just"/>
            <a:r>
              <a:rPr lang="ru-RU" sz="2400" dirty="0" smtClean="0"/>
              <a:t>— </a:t>
            </a:r>
            <a:r>
              <a:rPr lang="ru-RU" sz="2400" dirty="0" smtClean="0"/>
              <a:t>Когда и где исполнялись колядки? Чем они отличаются от других песен</a:t>
            </a:r>
            <a:r>
              <a:rPr lang="ru-RU" sz="2400" dirty="0" smtClean="0"/>
              <a:t>?</a:t>
            </a:r>
            <a:endParaRPr lang="ru-RU" sz="2400" dirty="0" smtClean="0"/>
          </a:p>
          <a:p>
            <a:pPr algn="just"/>
            <a:r>
              <a:rPr lang="ru-RU" sz="2400" dirty="0" smtClean="0"/>
              <a:t>— </a:t>
            </a:r>
            <a:r>
              <a:rPr lang="ru-RU" sz="2400" dirty="0" smtClean="0"/>
              <a:t>Какие календарно-обрядовые песни можно назвать самыми веселыми</a:t>
            </a:r>
            <a:r>
              <a:rPr lang="ru-RU" sz="2400" dirty="0" smtClean="0"/>
              <a:t>?</a:t>
            </a:r>
            <a:endParaRPr lang="ru-RU" sz="2400" dirty="0" smtClean="0"/>
          </a:p>
          <a:p>
            <a:pPr algn="just"/>
            <a:r>
              <a:rPr lang="ru-RU" sz="2400" dirty="0" smtClean="0"/>
              <a:t> </a:t>
            </a:r>
            <a:r>
              <a:rPr lang="ru-RU" sz="2400" dirty="0" smtClean="0"/>
              <a:t>— </a:t>
            </a:r>
            <a:r>
              <a:rPr lang="ru-RU" sz="2400" dirty="0" smtClean="0"/>
              <a:t>Приходилось ли вам слышать подобные песни? Где и при каких обстоятельствах</a:t>
            </a:r>
            <a:r>
              <a:rPr lang="ru-RU" sz="2400" dirty="0" smtClean="0"/>
              <a:t>?</a:t>
            </a:r>
            <a:endParaRPr lang="ru-RU" sz="2400" dirty="0" smtClean="0"/>
          </a:p>
          <a:p>
            <a:pPr algn="just"/>
            <a:r>
              <a:rPr lang="ru-RU" sz="2400" dirty="0" smtClean="0"/>
              <a:t> </a:t>
            </a:r>
            <a:r>
              <a:rPr lang="ru-RU" sz="2400" dirty="0" smtClean="0"/>
              <a:t>— </a:t>
            </a:r>
            <a:r>
              <a:rPr lang="ru-RU" sz="2400" dirty="0" smtClean="0"/>
              <a:t>Приходилось </a:t>
            </a:r>
            <a:r>
              <a:rPr lang="ru-RU" sz="2400" dirty="0" smtClean="0"/>
              <a:t>ли самим исполнять такие песни? Расскажите об этом подробнее.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0800036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Посылка</Template>
  <TotalTime>10</TotalTime>
  <Words>359</Words>
  <Application>Microsoft Office PowerPoint</Application>
  <PresentationFormat>Широкоэкранный</PresentationFormat>
  <Paragraphs>38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Corbel</vt:lpstr>
      <vt:lpstr>Gill Sans MT</vt:lpstr>
      <vt:lpstr>Parcel</vt:lpstr>
      <vt:lpstr>Устное народное творчество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Устное народное творчество</dc:title>
  <dc:creator>Пользователь</dc:creator>
  <cp:lastModifiedBy>Пользователь</cp:lastModifiedBy>
  <cp:revision>3</cp:revision>
  <dcterms:created xsi:type="dcterms:W3CDTF">2023-09-04T17:18:33Z</dcterms:created>
  <dcterms:modified xsi:type="dcterms:W3CDTF">2024-05-01T15:53:06Z</dcterms:modified>
</cp:coreProperties>
</file>