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97" r:id="rId2"/>
    <p:sldId id="304" r:id="rId3"/>
    <p:sldId id="276" r:id="rId4"/>
    <p:sldId id="302" r:id="rId5"/>
    <p:sldId id="291" r:id="rId6"/>
    <p:sldId id="272" r:id="rId7"/>
    <p:sldId id="295" r:id="rId8"/>
    <p:sldId id="273" r:id="rId9"/>
    <p:sldId id="29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DF6"/>
    <a:srgbClr val="6BBC46"/>
    <a:srgbClr val="7CBF33"/>
    <a:srgbClr val="FAE5F0"/>
    <a:srgbClr val="FFFAFA"/>
    <a:srgbClr val="FAF5F5"/>
    <a:srgbClr val="F0DCE6"/>
    <a:srgbClr val="F0DCDC"/>
    <a:srgbClr val="F0EBEB"/>
    <a:srgbClr val="FAE3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A50017-838D-455F-B030-5C0377B70E5E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5C26B6-C52D-43A4-A5AA-20D3A3747C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95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C26B6-C52D-43A4-A5AA-20D3A3747C2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383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C26B6-C52D-43A4-A5AA-20D3A3747C2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383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C26B6-C52D-43A4-A5AA-20D3A3747C2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5332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C26B6-C52D-43A4-A5AA-20D3A3747C2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5840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C26B6-C52D-43A4-A5AA-20D3A3747C2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584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60" y="6648"/>
            <a:ext cx="9132540" cy="614040"/>
          </a:xfrm>
        </p:spPr>
        <p:txBody>
          <a:bodyPr>
            <a:normAutofit/>
          </a:bodyPr>
          <a:lstStyle>
            <a:lvl1pPr algn="l">
              <a:defRPr sz="2800" b="1" cap="none" spc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786478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gif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hyperlink" Target="media/Slozh_vych_dr_od.exe" TargetMode="Externa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61456"/>
            <a:ext cx="9180000" cy="2890543"/>
          </a:xfrm>
          <a:prstGeom prst="rect">
            <a:avLst/>
          </a:prstGeom>
          <a:solidFill>
            <a:schemeClr val="accent5">
              <a:lumMod val="60000"/>
              <a:lumOff val="40000"/>
              <a:alpha val="45000"/>
            </a:schemeClr>
          </a:solidFill>
          <a:ln w="31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116000" y="4320000"/>
            <a:ext cx="76188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ОБЫКНОВЕННЫЕ ДРОБИ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772" y="2517736"/>
            <a:ext cx="55081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dirty="0"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Tahoma" pitchFamily="34" charset="0"/>
                <a:cs typeface="Tahoma" pitchFamily="34" charset="0"/>
              </a:rPr>
              <a:t>Сложение и вычитание дробей с одинаковыми знаменателями (4)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6552000"/>
            <a:ext cx="9144000" cy="307777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1400" dirty="0" err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метапредмет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задача</a:t>
            </a:r>
            <a:endParaRPr lang="ru-RU" sz="14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5580000" y="1080000"/>
            <a:ext cx="2952440" cy="3152466"/>
            <a:chOff x="971600" y="108736"/>
            <a:chExt cx="2952440" cy="3152466"/>
          </a:xfrm>
          <a:blipFill>
            <a:blip r:embed="rId2"/>
            <a:stretch>
              <a:fillRect/>
            </a:stretch>
          </a:blip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971600" y="108736"/>
              <a:ext cx="2952440" cy="1460466"/>
            </a:xfrm>
            <a:prstGeom prst="roundRect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972000" y="1800736"/>
              <a:ext cx="2952040" cy="1460466"/>
            </a:xfrm>
            <a:prstGeom prst="roundRect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971600" y="1296736"/>
              <a:ext cx="2952440" cy="15841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070064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/>
          <p:nvPr/>
        </p:nvSpPr>
        <p:spPr>
          <a:xfrm>
            <a:off x="0" y="6516000"/>
            <a:ext cx="9144000" cy="307777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целеполагание</a:t>
            </a:r>
          </a:p>
        </p:txBody>
      </p:sp>
      <p:pic>
        <p:nvPicPr>
          <p:cNvPr id="10" name="Рисунок 9"/>
          <p:cNvPicPr>
            <a:picLocks/>
          </p:cNvPicPr>
          <p:nvPr/>
        </p:nvPicPr>
        <p:blipFill>
          <a:blip r:embed="rId3">
            <a:clrChange>
              <a:clrFrom>
                <a:srgbClr val="22B14C"/>
              </a:clrFrom>
              <a:clrTo>
                <a:srgbClr val="22B14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0" y="72000"/>
            <a:ext cx="8388496" cy="3960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684000" y="72000"/>
            <a:ext cx="11485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atin typeface="Arial" pitchFamily="34" charset="0"/>
                <a:cs typeface="Arial" pitchFamily="34" charset="0"/>
              </a:rPr>
              <a:t>Начало </a:t>
            </a:r>
            <a:endParaRPr lang="ru-RU" sz="2000" dirty="0"/>
          </a:p>
        </p:txBody>
      </p:sp>
      <p:grpSp>
        <p:nvGrpSpPr>
          <p:cNvPr id="14" name="Группа 13"/>
          <p:cNvGrpSpPr/>
          <p:nvPr/>
        </p:nvGrpSpPr>
        <p:grpSpPr>
          <a:xfrm>
            <a:off x="72000" y="72000"/>
            <a:ext cx="523948" cy="419159"/>
            <a:chOff x="360000" y="5688000"/>
            <a:chExt cx="523948" cy="419159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ED1C24"/>
                </a:clrFrom>
                <a:clrTo>
                  <a:srgbClr val="ED1C24">
                    <a:alpha val="0"/>
                  </a:srgbClr>
                </a:clrTo>
              </a:clrChange>
              <a:duotone>
                <a:prstClr val="black"/>
                <a:schemeClr val="accent4">
                  <a:lumMod val="20000"/>
                  <a:lumOff val="80000"/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000" y="5688000"/>
              <a:ext cx="523948" cy="419159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414000" y="5688000"/>
              <a:ext cx="335348" cy="338554"/>
            </a:xfrm>
            <a:prstGeom prst="rect">
              <a:avLst/>
            </a:prstGeom>
            <a:noFill/>
            <a:effectLst>
              <a:glow rad="139700">
                <a:schemeClr val="bg1">
                  <a:alpha val="40000"/>
                </a:schemeClr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ru-RU" sz="1600" b="1" dirty="0">
                  <a:effectLst>
                    <a:glow rad="139700">
                      <a:schemeClr val="bg1">
                        <a:alpha val="40000"/>
                      </a:schemeClr>
                    </a:glow>
                  </a:effectLst>
                  <a:latin typeface="Arial" pitchFamily="34" charset="0"/>
                  <a:cs typeface="Arial" pitchFamily="34" charset="0"/>
                </a:rPr>
                <a:t>Ц</a:t>
              </a:r>
            </a:p>
          </p:txBody>
        </p:sp>
      </p:grpSp>
      <p:sp>
        <p:nvSpPr>
          <p:cNvPr id="18" name="Шестиугольник 17">
            <a:extLst>
              <a:ext uri="{FF2B5EF4-FFF2-40B4-BE49-F238E27FC236}">
                <a16:creationId xmlns:a16="http://schemas.microsoft.com/office/drawing/2014/main" xmlns="" id="{3D2A401D-0F2D-4FFA-BAB4-7FC39229B756}"/>
              </a:ext>
            </a:extLst>
          </p:cNvPr>
          <p:cNvSpPr>
            <a:spLocks noChangeAspect="1"/>
          </p:cNvSpPr>
          <p:nvPr/>
        </p:nvSpPr>
        <p:spPr>
          <a:xfrm>
            <a:off x="820790" y="2577895"/>
            <a:ext cx="2839680" cy="2448000"/>
          </a:xfrm>
          <a:prstGeom prst="hexagon">
            <a:avLst/>
          </a:prstGeom>
          <a:solidFill>
            <a:schemeClr val="accent3">
              <a:lumMod val="20000"/>
              <a:lumOff val="80000"/>
            </a:schemeClr>
          </a:solidFill>
          <a:ln w="82550" cmpd="thinThick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9" name="Шестиугольник 18">
            <a:extLst>
              <a:ext uri="{FF2B5EF4-FFF2-40B4-BE49-F238E27FC236}">
                <a16:creationId xmlns:a16="http://schemas.microsoft.com/office/drawing/2014/main" xmlns="" id="{1A4A9E6D-D6E8-4CE3-847F-61D03EDAFBFF}"/>
              </a:ext>
            </a:extLst>
          </p:cNvPr>
          <p:cNvSpPr>
            <a:spLocks noChangeAspect="1"/>
          </p:cNvSpPr>
          <p:nvPr/>
        </p:nvSpPr>
        <p:spPr>
          <a:xfrm>
            <a:off x="3152002" y="1268760"/>
            <a:ext cx="2839996" cy="2448272"/>
          </a:xfrm>
          <a:prstGeom prst="hexagon">
            <a:avLst/>
          </a:prstGeom>
          <a:solidFill>
            <a:schemeClr val="accent4">
              <a:lumMod val="20000"/>
              <a:lumOff val="80000"/>
            </a:schemeClr>
          </a:solidFill>
          <a:ln w="82550" cmpd="thinThick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0" name="Шестиугольник 19">
            <a:extLst>
              <a:ext uri="{FF2B5EF4-FFF2-40B4-BE49-F238E27FC236}">
                <a16:creationId xmlns:a16="http://schemas.microsoft.com/office/drawing/2014/main" xmlns="" id="{5B7C939B-5311-4FA3-8AD8-F5973F6598D2}"/>
              </a:ext>
            </a:extLst>
          </p:cNvPr>
          <p:cNvSpPr>
            <a:spLocks noChangeAspect="1"/>
          </p:cNvSpPr>
          <p:nvPr/>
        </p:nvSpPr>
        <p:spPr>
          <a:xfrm>
            <a:off x="5502241" y="2577895"/>
            <a:ext cx="2839681" cy="2448000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 w="82550" cmpd="thinThick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F68B0CD1-E723-4D58-8C5D-D54D914E1CA9}"/>
              </a:ext>
            </a:extLst>
          </p:cNvPr>
          <p:cNvSpPr txBox="1"/>
          <p:nvPr/>
        </p:nvSpPr>
        <p:spPr>
          <a:xfrm>
            <a:off x="1253858" y="3201730"/>
            <a:ext cx="2016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Знаешь счет, так и сам сочтешь.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0A7E64E8-52E7-4CEB-A12F-8DE545D9EDE2}"/>
              </a:ext>
            </a:extLst>
          </p:cNvPr>
          <p:cNvSpPr txBox="1"/>
          <p:nvPr/>
        </p:nvSpPr>
        <p:spPr>
          <a:xfrm>
            <a:off x="3397837" y="1892731"/>
            <a:ext cx="23483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Кто грамоте горазд, тому не пропасть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14342422-03C7-435B-9D23-5DF01DE204E4}"/>
              </a:ext>
            </a:extLst>
          </p:cNvPr>
          <p:cNvSpPr txBox="1"/>
          <p:nvPr/>
        </p:nvSpPr>
        <p:spPr>
          <a:xfrm>
            <a:off x="5901232" y="3116867"/>
            <a:ext cx="20416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Наука в лес не ведет, а из лесу выводит.</a:t>
            </a: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CE91E7FB-B257-45E8-8B2B-1E22702673A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305" y="997471"/>
            <a:ext cx="2857500" cy="149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665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/>
          <p:nvPr/>
        </p:nvSpPr>
        <p:spPr>
          <a:xfrm>
            <a:off x="0" y="6516000"/>
            <a:ext cx="9144000" cy="307777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целеполагание</a:t>
            </a:r>
          </a:p>
        </p:txBody>
      </p:sp>
      <p:pic>
        <p:nvPicPr>
          <p:cNvPr id="10" name="Рисунок 9"/>
          <p:cNvPicPr>
            <a:picLocks/>
          </p:cNvPicPr>
          <p:nvPr/>
        </p:nvPicPr>
        <p:blipFill>
          <a:blip r:embed="rId3">
            <a:clrChange>
              <a:clrFrom>
                <a:srgbClr val="22B14C"/>
              </a:clrFrom>
              <a:clrTo>
                <a:srgbClr val="22B14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0" y="72000"/>
            <a:ext cx="8388496" cy="3960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684000" y="72000"/>
            <a:ext cx="17863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atin typeface="Arial" pitchFamily="34" charset="0"/>
                <a:cs typeface="Arial" pitchFamily="34" charset="0"/>
              </a:rPr>
              <a:t>Задачи урока</a:t>
            </a:r>
            <a:endParaRPr lang="ru-RU" sz="2000" dirty="0"/>
          </a:p>
        </p:txBody>
      </p:sp>
      <p:grpSp>
        <p:nvGrpSpPr>
          <p:cNvPr id="14" name="Группа 13"/>
          <p:cNvGrpSpPr/>
          <p:nvPr/>
        </p:nvGrpSpPr>
        <p:grpSpPr>
          <a:xfrm>
            <a:off x="72000" y="72000"/>
            <a:ext cx="523948" cy="419159"/>
            <a:chOff x="360000" y="5688000"/>
            <a:chExt cx="523948" cy="419159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ED1C24"/>
                </a:clrFrom>
                <a:clrTo>
                  <a:srgbClr val="ED1C24">
                    <a:alpha val="0"/>
                  </a:srgbClr>
                </a:clrTo>
              </a:clrChange>
              <a:duotone>
                <a:prstClr val="black"/>
                <a:schemeClr val="accent4">
                  <a:lumMod val="20000"/>
                  <a:lumOff val="80000"/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000" y="5688000"/>
              <a:ext cx="523948" cy="419159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414000" y="5688000"/>
              <a:ext cx="335348" cy="338554"/>
            </a:xfrm>
            <a:prstGeom prst="rect">
              <a:avLst/>
            </a:prstGeom>
            <a:noFill/>
            <a:effectLst>
              <a:glow rad="139700">
                <a:schemeClr val="bg1">
                  <a:alpha val="40000"/>
                </a:schemeClr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ru-RU" sz="1600" b="1" dirty="0">
                  <a:effectLst>
                    <a:glow rad="139700">
                      <a:schemeClr val="bg1">
                        <a:alpha val="40000"/>
                      </a:schemeClr>
                    </a:glow>
                  </a:effectLst>
                  <a:latin typeface="Arial" pitchFamily="34" charset="0"/>
                  <a:cs typeface="Arial" pitchFamily="34" charset="0"/>
                </a:rPr>
                <a:t>Ц</a:t>
              </a:r>
            </a:p>
          </p:txBody>
        </p:sp>
      </p:grpSp>
      <p:pic>
        <p:nvPicPr>
          <p:cNvPr id="20" name="Рисунок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00" y="1135500"/>
            <a:ext cx="2190750" cy="952500"/>
          </a:xfrm>
          <a:prstGeom prst="rect">
            <a:avLst/>
          </a:prstGeom>
        </p:spPr>
      </p:pic>
      <p:grpSp>
        <p:nvGrpSpPr>
          <p:cNvPr id="33" name="Группа 32">
            <a:extLst>
              <a:ext uri="{FF2B5EF4-FFF2-40B4-BE49-F238E27FC236}">
                <a16:creationId xmlns:a16="http://schemas.microsoft.com/office/drawing/2014/main" xmlns="" id="{0A7AD3DD-ACDD-4909-844A-709C2C67CA80}"/>
              </a:ext>
            </a:extLst>
          </p:cNvPr>
          <p:cNvGrpSpPr/>
          <p:nvPr/>
        </p:nvGrpSpPr>
        <p:grpSpPr>
          <a:xfrm>
            <a:off x="134266" y="1400495"/>
            <a:ext cx="4473735" cy="4959459"/>
            <a:chOff x="4716000" y="3022859"/>
            <a:chExt cx="4320496" cy="4959459"/>
          </a:xfrm>
        </p:grpSpPr>
        <p:sp>
          <p:nvSpPr>
            <p:cNvPr id="34" name="Прямоугольник с двумя скругленными соседними углами 16">
              <a:extLst>
                <a:ext uri="{FF2B5EF4-FFF2-40B4-BE49-F238E27FC236}">
                  <a16:creationId xmlns:a16="http://schemas.microsoft.com/office/drawing/2014/main" xmlns="" id="{8FE3308A-9AFF-454F-B6B7-71DE757BB15A}"/>
                </a:ext>
              </a:extLst>
            </p:cNvPr>
            <p:cNvSpPr/>
            <p:nvPr/>
          </p:nvSpPr>
          <p:spPr>
            <a:xfrm>
              <a:off x="4716000" y="3022859"/>
              <a:ext cx="4320000" cy="360000"/>
            </a:xfrm>
            <a:prstGeom prst="round2Same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рямоугольник 34">
              <a:extLst>
                <a:ext uri="{FF2B5EF4-FFF2-40B4-BE49-F238E27FC236}">
                  <a16:creationId xmlns:a16="http://schemas.microsoft.com/office/drawing/2014/main" xmlns="" id="{BFF0035D-A0E4-4309-B47B-AA81FE69FBCB}"/>
                </a:ext>
              </a:extLst>
            </p:cNvPr>
            <p:cNvSpPr/>
            <p:nvPr/>
          </p:nvSpPr>
          <p:spPr>
            <a:xfrm>
              <a:off x="4716016" y="3383999"/>
              <a:ext cx="4320480" cy="4598319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ru-RU" dirty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endParaRPr>
            </a:p>
            <a:p>
              <a:endParaRPr lang="ru-RU" dirty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endParaRPr>
            </a:p>
            <a:p>
              <a:endParaRPr lang="ru-RU" dirty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endParaRPr>
            </a:p>
            <a:p>
              <a:endParaRPr lang="ru-RU" dirty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endParaRPr>
            </a:p>
            <a:p>
              <a:endParaRPr lang="ru-RU" dirty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endParaRPr>
            </a:p>
            <a:p>
              <a:endParaRPr lang="ru-RU" dirty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endParaRPr>
            </a:p>
            <a:p>
              <a:endParaRPr lang="ru-RU" dirty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endParaRPr>
            </a:p>
            <a:p>
              <a:endParaRPr lang="ru-RU" dirty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endParaRPr>
            </a:p>
            <a:p>
              <a:endParaRPr lang="ru-RU" dirty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endParaRPr>
            </a:p>
          </p:txBody>
        </p:sp>
        <p:sp>
          <p:nvSpPr>
            <p:cNvPr id="36" name="Прямоугольник 35">
              <a:extLst>
                <a:ext uri="{FF2B5EF4-FFF2-40B4-BE49-F238E27FC236}">
                  <a16:creationId xmlns:a16="http://schemas.microsoft.com/office/drawing/2014/main" xmlns="" id="{EC446023-C2C2-4143-AF22-1739868ECFA7}"/>
                </a:ext>
              </a:extLst>
            </p:cNvPr>
            <p:cNvSpPr/>
            <p:nvPr/>
          </p:nvSpPr>
          <p:spPr>
            <a:xfrm>
              <a:off x="4751999" y="3672000"/>
              <a:ext cx="413302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 algn="l">
                <a:buFont typeface="Arial" panose="020B0604020202020204" pitchFamily="34" charset="0"/>
                <a:buChar char="•"/>
              </a:pPr>
              <a:r>
                <a:rPr lang="ru-RU" b="0" i="0" u="none" strike="noStrike" baseline="0" dirty="0">
                  <a:latin typeface="Arial" panose="020B0604020202020204" pitchFamily="34" charset="0"/>
                  <a:cs typeface="Arial" panose="020B0604020202020204" pitchFamily="34" charset="0"/>
                </a:rPr>
                <a:t>Выполнять сложение и вычитание обыкновенных дробей</a:t>
              </a:r>
              <a:endParaRPr lang="ru-RU" dirty="0">
                <a:latin typeface="Arial" panose="020B0604020202020204" pitchFamily="34" charset="0"/>
                <a:cs typeface="Arial" pitchFamily="34" charset="0"/>
              </a:endParaRPr>
            </a:p>
          </p:txBody>
        </p:sp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xmlns="" id="{10A11DB0-730E-4DC4-AF31-B77830663E86}"/>
              </a:ext>
            </a:extLst>
          </p:cNvPr>
          <p:cNvGrpSpPr/>
          <p:nvPr/>
        </p:nvGrpSpPr>
        <p:grpSpPr>
          <a:xfrm>
            <a:off x="4824000" y="2088000"/>
            <a:ext cx="4247984" cy="4301999"/>
            <a:chOff x="180000" y="2592000"/>
            <a:chExt cx="4247984" cy="4301999"/>
          </a:xfrm>
        </p:grpSpPr>
        <p:sp>
          <p:nvSpPr>
            <p:cNvPr id="38" name="Прямоугольник 37">
              <a:extLst>
                <a:ext uri="{FF2B5EF4-FFF2-40B4-BE49-F238E27FC236}">
                  <a16:creationId xmlns:a16="http://schemas.microsoft.com/office/drawing/2014/main" xmlns="" id="{5A17C492-D41C-429B-B41E-BC81B4E1C611}"/>
                </a:ext>
              </a:extLst>
            </p:cNvPr>
            <p:cNvSpPr/>
            <p:nvPr/>
          </p:nvSpPr>
          <p:spPr>
            <a:xfrm>
              <a:off x="180000" y="2592000"/>
              <a:ext cx="4247984" cy="386609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27000">
                  <a:schemeClr val="accent1">
                    <a:tint val="44500"/>
                    <a:satMod val="16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рямоугольник 38">
              <a:extLst>
                <a:ext uri="{FF2B5EF4-FFF2-40B4-BE49-F238E27FC236}">
                  <a16:creationId xmlns:a16="http://schemas.microsoft.com/office/drawing/2014/main" xmlns="" id="{7BC7C48E-B393-4CD7-AD92-3408AF01252E}"/>
                </a:ext>
              </a:extLst>
            </p:cNvPr>
            <p:cNvSpPr/>
            <p:nvPr/>
          </p:nvSpPr>
          <p:spPr>
            <a:xfrm>
              <a:off x="1224000" y="3005999"/>
              <a:ext cx="3167864" cy="388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Овал 39">
              <a:extLst>
                <a:ext uri="{FF2B5EF4-FFF2-40B4-BE49-F238E27FC236}">
                  <a16:creationId xmlns:a16="http://schemas.microsoft.com/office/drawing/2014/main" xmlns="" id="{9A7408AE-8B1E-4435-9044-638E37EA350B}"/>
                </a:ext>
              </a:extLst>
            </p:cNvPr>
            <p:cNvSpPr/>
            <p:nvPr/>
          </p:nvSpPr>
          <p:spPr>
            <a:xfrm>
              <a:off x="1332000" y="2700000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Овал 40">
              <a:extLst>
                <a:ext uri="{FF2B5EF4-FFF2-40B4-BE49-F238E27FC236}">
                  <a16:creationId xmlns:a16="http://schemas.microsoft.com/office/drawing/2014/main" xmlns="" id="{095E5125-6562-40C1-B21C-6487AB308D5F}"/>
                </a:ext>
              </a:extLst>
            </p:cNvPr>
            <p:cNvSpPr/>
            <p:nvPr/>
          </p:nvSpPr>
          <p:spPr>
            <a:xfrm>
              <a:off x="2736000" y="2700000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Овал 41">
              <a:extLst>
                <a:ext uri="{FF2B5EF4-FFF2-40B4-BE49-F238E27FC236}">
                  <a16:creationId xmlns:a16="http://schemas.microsoft.com/office/drawing/2014/main" xmlns="" id="{DA0C8D7F-FA17-4317-B60A-3627AC2662B4}"/>
                </a:ext>
              </a:extLst>
            </p:cNvPr>
            <p:cNvSpPr/>
            <p:nvPr/>
          </p:nvSpPr>
          <p:spPr>
            <a:xfrm>
              <a:off x="4104000" y="2700000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3" name="Прямая соединительная линия 42">
              <a:extLst>
                <a:ext uri="{FF2B5EF4-FFF2-40B4-BE49-F238E27FC236}">
                  <a16:creationId xmlns:a16="http://schemas.microsoft.com/office/drawing/2014/main" xmlns="" id="{117769C5-BD7C-4607-8D0B-8F26DE8199B8}"/>
                </a:ext>
              </a:extLst>
            </p:cNvPr>
            <p:cNvCxnSpPr/>
            <p:nvPr/>
          </p:nvCxnSpPr>
          <p:spPr>
            <a:xfrm>
              <a:off x="1440000" y="2808000"/>
              <a:ext cx="0" cy="296952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>
              <a:extLst>
                <a:ext uri="{FF2B5EF4-FFF2-40B4-BE49-F238E27FC236}">
                  <a16:creationId xmlns:a16="http://schemas.microsoft.com/office/drawing/2014/main" xmlns="" id="{D521640A-D8A6-4487-A1ED-6B87C9FCBCB3}"/>
                </a:ext>
              </a:extLst>
            </p:cNvPr>
            <p:cNvCxnSpPr/>
            <p:nvPr/>
          </p:nvCxnSpPr>
          <p:spPr>
            <a:xfrm>
              <a:off x="2844000" y="2808000"/>
              <a:ext cx="0" cy="296952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>
              <a:extLst>
                <a:ext uri="{FF2B5EF4-FFF2-40B4-BE49-F238E27FC236}">
                  <a16:creationId xmlns:a16="http://schemas.microsoft.com/office/drawing/2014/main" xmlns="" id="{41401299-0ACB-481A-93BE-CA1E7AD96C39}"/>
                </a:ext>
              </a:extLst>
            </p:cNvPr>
            <p:cNvCxnSpPr/>
            <p:nvPr/>
          </p:nvCxnSpPr>
          <p:spPr>
            <a:xfrm>
              <a:off x="4212000" y="2808000"/>
              <a:ext cx="0" cy="296952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Прямоугольник 45">
              <a:extLst>
                <a:ext uri="{FF2B5EF4-FFF2-40B4-BE49-F238E27FC236}">
                  <a16:creationId xmlns:a16="http://schemas.microsoft.com/office/drawing/2014/main" xmlns="" id="{D3347693-A246-4855-8ED7-4D6BC3361357}"/>
                </a:ext>
              </a:extLst>
            </p:cNvPr>
            <p:cNvSpPr/>
            <p:nvPr/>
          </p:nvSpPr>
          <p:spPr>
            <a:xfrm>
              <a:off x="1368000" y="3933056"/>
              <a:ext cx="2879848" cy="28398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285750" indent="-285750" algn="l">
                <a:buFont typeface="Arial" panose="020B0604020202020204" pitchFamily="34" charset="0"/>
                <a:buChar char="•"/>
              </a:pPr>
              <a:r>
                <a:rPr lang="ru-RU" sz="1800" b="0" i="0" u="none" strike="noStrike" baseline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сложение дробей</a:t>
              </a:r>
            </a:p>
            <a:p>
              <a:pPr marL="285750" indent="-285750" algn="l">
                <a:buFont typeface="Arial" panose="020B0604020202020204" pitchFamily="34" charset="0"/>
                <a:buChar char="•"/>
              </a:pPr>
              <a:r>
                <a:rPr lang="ru-RU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</a:t>
              </a:r>
              <a:r>
                <a:rPr lang="ru-RU" sz="1800" b="0" i="0" u="none" strike="noStrike" baseline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динаковые знаменатели</a:t>
              </a:r>
              <a:endPara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endParaRPr>
            </a:p>
          </p:txBody>
        </p:sp>
        <p:sp>
          <p:nvSpPr>
            <p:cNvPr id="47" name="Прямоугольник 46">
              <a:extLst>
                <a:ext uri="{FF2B5EF4-FFF2-40B4-BE49-F238E27FC236}">
                  <a16:creationId xmlns:a16="http://schemas.microsoft.com/office/drawing/2014/main" xmlns="" id="{D6A0B5DF-C332-4977-B70E-05CEFE4EB451}"/>
                </a:ext>
              </a:extLst>
            </p:cNvPr>
            <p:cNvSpPr/>
            <p:nvPr/>
          </p:nvSpPr>
          <p:spPr>
            <a:xfrm>
              <a:off x="1332000" y="3264195"/>
              <a:ext cx="268701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dirty="0"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Arial" pitchFamily="34" charset="0"/>
                  <a:cs typeface="Arial" pitchFamily="34" charset="0"/>
                </a:rPr>
                <a:t>КЛЮЧЕВЫЕ  СЛОВА</a:t>
              </a:r>
              <a:endParaRPr lang="ru-RU" sz="2000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9256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/>
          <p:nvPr/>
        </p:nvSpPr>
        <p:spPr>
          <a:xfrm>
            <a:off x="-36000" y="6516000"/>
            <a:ext cx="9216000" cy="307777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вхождение в тему урока и создание условий для осознанного восприятия нового материала</a:t>
            </a:r>
          </a:p>
        </p:txBody>
      </p:sp>
      <p:pic>
        <p:nvPicPr>
          <p:cNvPr id="17" name="Рисунок 16"/>
          <p:cNvPicPr>
            <a:picLocks/>
          </p:cNvPicPr>
          <p:nvPr/>
        </p:nvPicPr>
        <p:blipFill>
          <a:blip r:embed="rId3">
            <a:clrChange>
              <a:clrFrom>
                <a:srgbClr val="22B14C"/>
              </a:clrFrom>
              <a:clrTo>
                <a:srgbClr val="22B14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0" y="72000"/>
            <a:ext cx="8388000" cy="396000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684000" y="72000"/>
            <a:ext cx="23517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atin typeface="Arial" pitchFamily="34" charset="0"/>
                <a:cs typeface="Arial" pitchFamily="34" charset="0"/>
              </a:rPr>
              <a:t>Что сделано дома</a:t>
            </a:r>
            <a:endParaRPr lang="ru-RU" sz="2000" dirty="0"/>
          </a:p>
        </p:txBody>
      </p:sp>
      <p:grpSp>
        <p:nvGrpSpPr>
          <p:cNvPr id="11" name="Группа 10"/>
          <p:cNvGrpSpPr/>
          <p:nvPr/>
        </p:nvGrpSpPr>
        <p:grpSpPr>
          <a:xfrm>
            <a:off x="72000" y="72000"/>
            <a:ext cx="523948" cy="419159"/>
            <a:chOff x="349997" y="4608000"/>
            <a:chExt cx="523948" cy="419159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ED1C24"/>
                </a:clrFrom>
                <a:clrTo>
                  <a:srgbClr val="ED1C24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997" y="4608000"/>
              <a:ext cx="523948" cy="419159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414000" y="4608000"/>
              <a:ext cx="330540" cy="338554"/>
            </a:xfrm>
            <a:prstGeom prst="rect">
              <a:avLst/>
            </a:prstGeom>
            <a:noFill/>
            <a:effectLst>
              <a:glow rad="139700">
                <a:schemeClr val="bg1">
                  <a:alpha val="40000"/>
                </a:schemeClr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ru-RU" sz="1600" b="1" dirty="0">
                  <a:effectLst>
                    <a:glow rad="139700">
                      <a:schemeClr val="bg1">
                        <a:alpha val="40000"/>
                      </a:schemeClr>
                    </a:glow>
                  </a:effectLst>
                  <a:latin typeface="Arial" pitchFamily="34" charset="0"/>
                  <a:cs typeface="Arial" pitchFamily="34" charset="0"/>
                </a:rPr>
                <a:t>Д</a:t>
              </a: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07" t="39830" r="22542" b="52345"/>
          <a:stretch/>
        </p:blipFill>
        <p:spPr bwMode="auto">
          <a:xfrm>
            <a:off x="263216" y="1124744"/>
            <a:ext cx="8772784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954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/>
          <p:nvPr/>
        </p:nvSpPr>
        <p:spPr>
          <a:xfrm>
            <a:off x="-36000" y="6516000"/>
            <a:ext cx="9216000" cy="307777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вхождение в тему урока и создание условий для осознанного восприятия нового материала</a:t>
            </a:r>
          </a:p>
        </p:txBody>
      </p:sp>
      <p:pic>
        <p:nvPicPr>
          <p:cNvPr id="16" name="Рисунок 15"/>
          <p:cNvPicPr>
            <a:picLocks/>
          </p:cNvPicPr>
          <p:nvPr/>
        </p:nvPicPr>
        <p:blipFill>
          <a:blip r:embed="rId2">
            <a:clrChange>
              <a:clrFrom>
                <a:srgbClr val="22B14C"/>
              </a:clrFrom>
              <a:clrTo>
                <a:srgbClr val="22B14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99" y="72000"/>
            <a:ext cx="8388000" cy="396000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684000" y="72000"/>
            <a:ext cx="33621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atin typeface="Arial" pitchFamily="34" charset="0"/>
                <a:cs typeface="Arial" pitchFamily="34" charset="0"/>
              </a:rPr>
              <a:t>Математическая разминка</a:t>
            </a:r>
            <a:endParaRPr lang="ru-RU" sz="2000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72000" y="72000"/>
            <a:ext cx="523948" cy="419159"/>
            <a:chOff x="360000" y="5688000"/>
            <a:chExt cx="523948" cy="419159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ED1C24"/>
                </a:clrFrom>
                <a:clrTo>
                  <a:srgbClr val="ED1C24">
                    <a:alpha val="0"/>
                  </a:srgbClr>
                </a:clrTo>
              </a:clrChange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000" y="5688000"/>
              <a:ext cx="523948" cy="419159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414000" y="5688000"/>
              <a:ext cx="309700" cy="338554"/>
            </a:xfrm>
            <a:prstGeom prst="rect">
              <a:avLst/>
            </a:prstGeom>
            <a:noFill/>
            <a:effectLst>
              <a:glow rad="139700">
                <a:schemeClr val="bg1">
                  <a:alpha val="40000"/>
                </a:schemeClr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ru-RU" sz="1600" b="1" dirty="0">
                  <a:effectLst>
                    <a:glow rad="139700">
                      <a:schemeClr val="bg1">
                        <a:alpha val="40000"/>
                      </a:schemeClr>
                    </a:glow>
                  </a:effectLst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D0B4D7B-6E9B-42FA-B351-2DF3D179604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832" y="2866399"/>
            <a:ext cx="2857500" cy="2514600"/>
          </a:xfrm>
          <a:prstGeom prst="rect">
            <a:avLst/>
          </a:prstGeom>
        </p:spPr>
      </p:pic>
      <p:sp>
        <p:nvSpPr>
          <p:cNvPr id="11" name="Скругленный прямоугольник 14">
            <a:extLst>
              <a:ext uri="{FF2B5EF4-FFF2-40B4-BE49-F238E27FC236}">
                <a16:creationId xmlns:a16="http://schemas.microsoft.com/office/drawing/2014/main" xmlns="" id="{835E8E22-C73C-4BC2-A6BA-F6AAD2DC51D2}"/>
              </a:ext>
            </a:extLst>
          </p:cNvPr>
          <p:cNvSpPr/>
          <p:nvPr/>
        </p:nvSpPr>
        <p:spPr>
          <a:xfrm>
            <a:off x="72860" y="629734"/>
            <a:ext cx="8891628" cy="1359105"/>
          </a:xfrm>
          <a:prstGeom prst="roundRect">
            <a:avLst/>
          </a:prstGeom>
          <a:gradFill flip="none" rotWithShape="1">
            <a:gsLst>
              <a:gs pos="0">
                <a:srgbClr val="E4EBC5"/>
              </a:gs>
              <a:gs pos="53300">
                <a:schemeClr val="bg1"/>
              </a:gs>
              <a:gs pos="100000">
                <a:schemeClr val="bg1"/>
              </a:gs>
            </a:gsLst>
            <a:lin ang="0" scaled="1"/>
            <a:tileRect/>
          </a:gradFill>
          <a:ln w="63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F268987-6980-4C8A-922B-514AD40B45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6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46" y="764704"/>
            <a:ext cx="6677025" cy="14478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825772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/>
          <p:nvPr/>
        </p:nvSpPr>
        <p:spPr>
          <a:xfrm>
            <a:off x="-36000" y="6516000"/>
            <a:ext cx="9216000" cy="307777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практикум</a:t>
            </a:r>
          </a:p>
        </p:txBody>
      </p:sp>
      <p:pic>
        <p:nvPicPr>
          <p:cNvPr id="16" name="Рисунок 15"/>
          <p:cNvPicPr>
            <a:picLocks/>
          </p:cNvPicPr>
          <p:nvPr/>
        </p:nvPicPr>
        <p:blipFill>
          <a:blip r:embed="rId2">
            <a:clrChange>
              <a:clrFrom>
                <a:srgbClr val="22B14C"/>
              </a:clrFrom>
              <a:clrTo>
                <a:srgbClr val="22B14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0" y="72000"/>
            <a:ext cx="8388000" cy="396000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648000" y="72000"/>
            <a:ext cx="17531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atin typeface="Arial" pitchFamily="34" charset="0"/>
                <a:cs typeface="Arial" pitchFamily="34" charset="0"/>
              </a:rPr>
              <a:t>Наши задачи</a:t>
            </a:r>
            <a:endParaRPr lang="ru-RU" sz="2000" dirty="0"/>
          </a:p>
        </p:txBody>
      </p:sp>
      <p:grpSp>
        <p:nvGrpSpPr>
          <p:cNvPr id="20" name="Группа 19"/>
          <p:cNvGrpSpPr/>
          <p:nvPr/>
        </p:nvGrpSpPr>
        <p:grpSpPr>
          <a:xfrm>
            <a:off x="72000" y="72000"/>
            <a:ext cx="523948" cy="419159"/>
            <a:chOff x="360085" y="4030565"/>
            <a:chExt cx="523948" cy="419159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ED1C24"/>
                </a:clrFrom>
                <a:clrTo>
                  <a:srgbClr val="ED1C24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085" y="4030565"/>
              <a:ext cx="523948" cy="419159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414000" y="4032000"/>
              <a:ext cx="309700" cy="338554"/>
            </a:xfrm>
            <a:prstGeom prst="rect">
              <a:avLst/>
            </a:prstGeom>
            <a:noFill/>
            <a:effectLst>
              <a:glow rad="139700">
                <a:schemeClr val="bg1">
                  <a:alpha val="40000"/>
                </a:schemeClr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ru-RU" sz="1600" b="1" dirty="0">
                  <a:effectLst>
                    <a:glow rad="139700">
                      <a:schemeClr val="bg1">
                        <a:alpha val="40000"/>
                      </a:schemeClr>
                    </a:glow>
                  </a:effectLst>
                  <a:latin typeface="Arial" pitchFamily="34" charset="0"/>
                  <a:cs typeface="Arial" pitchFamily="34" charset="0"/>
                </a:rPr>
                <a:t>К</a:t>
              </a:r>
            </a:p>
          </p:txBody>
        </p: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2004235-0EE7-4AFC-982E-5ACCDA703C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6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8000"/>
            <a:ext cx="9144000" cy="469631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503841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/>
          <p:nvPr/>
        </p:nvSpPr>
        <p:spPr>
          <a:xfrm>
            <a:off x="-36000" y="6516000"/>
            <a:ext cx="9216000" cy="307777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проверка полученных результатов. коррекция</a:t>
            </a:r>
          </a:p>
        </p:txBody>
      </p:sp>
      <p:pic>
        <p:nvPicPr>
          <p:cNvPr id="9" name="Рисунок 8"/>
          <p:cNvPicPr>
            <a:picLocks/>
          </p:cNvPicPr>
          <p:nvPr/>
        </p:nvPicPr>
        <p:blipFill>
          <a:blip r:embed="rId3">
            <a:clrChange>
              <a:clrFrom>
                <a:srgbClr val="22B14C"/>
              </a:clrFrom>
              <a:clrTo>
                <a:srgbClr val="22B14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0" y="72000"/>
            <a:ext cx="8388000" cy="396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648000" y="72000"/>
            <a:ext cx="14312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atin typeface="Arial" pitchFamily="34" charset="0"/>
                <a:cs typeface="Arial" pitchFamily="34" charset="0"/>
              </a:rPr>
              <a:t>Повторим </a:t>
            </a:r>
            <a:endParaRPr lang="ru-RU" sz="2000" dirty="0"/>
          </a:p>
        </p:txBody>
      </p:sp>
      <p:grpSp>
        <p:nvGrpSpPr>
          <p:cNvPr id="14" name="Группа 13"/>
          <p:cNvGrpSpPr/>
          <p:nvPr/>
        </p:nvGrpSpPr>
        <p:grpSpPr>
          <a:xfrm>
            <a:off x="72000" y="72000"/>
            <a:ext cx="523948" cy="419159"/>
            <a:chOff x="360085" y="5148000"/>
            <a:chExt cx="523948" cy="419159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ED1C24"/>
                </a:clrFrom>
                <a:clrTo>
                  <a:srgbClr val="ED1C24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085" y="5148000"/>
              <a:ext cx="523948" cy="419159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414000" y="5148000"/>
              <a:ext cx="332142" cy="338554"/>
            </a:xfrm>
            <a:prstGeom prst="rect">
              <a:avLst/>
            </a:prstGeom>
            <a:noFill/>
            <a:effectLst>
              <a:glow rad="139700">
                <a:schemeClr val="bg1">
                  <a:alpha val="40000"/>
                </a:schemeClr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ru-RU" sz="1600" b="1" dirty="0">
                  <a:effectLst>
                    <a:glow rad="139700">
                      <a:schemeClr val="bg1">
                        <a:alpha val="40000"/>
                      </a:schemeClr>
                    </a:glow>
                  </a:effectLst>
                  <a:latin typeface="Arial" pitchFamily="34" charset="0"/>
                  <a:cs typeface="Arial" pitchFamily="34" charset="0"/>
                </a:rPr>
                <a:t>П</a:t>
              </a:r>
            </a:p>
          </p:txBody>
        </p:sp>
      </p:grpSp>
      <p:sp>
        <p:nvSpPr>
          <p:cNvPr id="10" name="Скругленный прямоугольник 31">
            <a:hlinkClick r:id="rId5" action="ppaction://hlinkfile"/>
            <a:extLst>
              <a:ext uri="{FF2B5EF4-FFF2-40B4-BE49-F238E27FC236}">
                <a16:creationId xmlns:a16="http://schemas.microsoft.com/office/drawing/2014/main" xmlns="" id="{3999886F-ABC7-4A7F-AFDE-A0B79E8A8961}"/>
              </a:ext>
            </a:extLst>
          </p:cNvPr>
          <p:cNvSpPr/>
          <p:nvPr/>
        </p:nvSpPr>
        <p:spPr>
          <a:xfrm>
            <a:off x="1363644" y="2204864"/>
            <a:ext cx="2063269" cy="324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тренажер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CD52B246-DB13-4018-9FF0-EEBED64E0D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163" y="1256474"/>
            <a:ext cx="219075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660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/>
          <p:nvPr/>
        </p:nvSpPr>
        <p:spPr>
          <a:xfrm>
            <a:off x="-36000" y="6516000"/>
            <a:ext cx="9216000" cy="307777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проверка полученных результатов. коррекция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19999" y="72000"/>
            <a:ext cx="8172679" cy="400110"/>
          </a:xfrm>
          <a:prstGeom prst="rect">
            <a:avLst/>
          </a:prstGeom>
          <a:gradFill>
            <a:gsLst>
              <a:gs pos="0">
                <a:srgbClr val="FFC000"/>
              </a:gs>
              <a:gs pos="100000">
                <a:schemeClr val="bg1"/>
              </a:gs>
            </a:gsLst>
            <a:lin ang="0" scaled="1"/>
          </a:gradFill>
        </p:spPr>
        <p:txBody>
          <a:bodyPr wrap="square">
            <a:spAutoFit/>
          </a:bodyPr>
          <a:lstStyle/>
          <a:p>
            <a:r>
              <a:rPr lang="ru-RU" sz="2000" dirty="0">
                <a:latin typeface="Arial" pitchFamily="34" charset="0"/>
                <a:cs typeface="Arial" pitchFamily="34" charset="0"/>
              </a:rPr>
              <a:t>Проверь себя</a:t>
            </a:r>
            <a:endParaRPr lang="ru-RU" sz="2000" dirty="0"/>
          </a:p>
        </p:txBody>
      </p:sp>
      <p:grpSp>
        <p:nvGrpSpPr>
          <p:cNvPr id="12" name="Группа 11"/>
          <p:cNvGrpSpPr/>
          <p:nvPr/>
        </p:nvGrpSpPr>
        <p:grpSpPr>
          <a:xfrm>
            <a:off x="72000" y="72000"/>
            <a:ext cx="523948" cy="419159"/>
            <a:chOff x="349997" y="4608000"/>
            <a:chExt cx="523948" cy="419159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ED1C24"/>
                </a:clrFrom>
                <a:clrTo>
                  <a:srgbClr val="ED1C24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997" y="4608000"/>
              <a:ext cx="523948" cy="419159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414000" y="4608000"/>
              <a:ext cx="309700" cy="338554"/>
            </a:xfrm>
            <a:prstGeom prst="rect">
              <a:avLst/>
            </a:prstGeom>
            <a:noFill/>
            <a:effectLst>
              <a:glow rad="139700">
                <a:schemeClr val="bg1">
                  <a:alpha val="40000"/>
                </a:schemeClr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ru-RU" sz="1600" b="1" dirty="0">
                  <a:effectLst>
                    <a:glow rad="139700">
                      <a:schemeClr val="bg1">
                        <a:alpha val="40000"/>
                      </a:schemeClr>
                    </a:glow>
                  </a:effectLst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0D90856-9592-499E-8C26-69886DC82C3F}"/>
              </a:ext>
            </a:extLst>
          </p:cNvPr>
          <p:cNvSpPr txBox="1"/>
          <p:nvPr/>
        </p:nvSpPr>
        <p:spPr>
          <a:xfrm>
            <a:off x="45690" y="503570"/>
            <a:ext cx="88469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1800" b="0" i="0" u="none" strike="noStrike" baseline="0" dirty="0">
                <a:solidFill>
                  <a:schemeClr val="accent6">
                    <a:lumMod val="50000"/>
                  </a:schemeClr>
                </a:solidFill>
                <a:latin typeface="Microsoft Sans Serif" panose="020B0604020202020204" pitchFamily="34" charset="0"/>
              </a:rPr>
              <a:t>Проверочная работа № </a:t>
            </a:r>
            <a:r>
              <a:rPr lang="en-US" sz="1800" b="0" i="0" u="none" strike="noStrike" baseline="0" dirty="0">
                <a:solidFill>
                  <a:schemeClr val="accent6">
                    <a:lumMod val="50000"/>
                  </a:schemeClr>
                </a:solidFill>
                <a:latin typeface="Microsoft Sans Serif" panose="020B0604020202020204" pitchFamily="34" charset="0"/>
              </a:rPr>
              <a:t>2</a:t>
            </a:r>
            <a:endParaRPr lang="ru-RU" sz="1800" b="0" i="0" u="none" strike="noStrike" baseline="0" dirty="0">
              <a:solidFill>
                <a:schemeClr val="accent6">
                  <a:lumMod val="50000"/>
                </a:schemeClr>
              </a:solidFill>
              <a:latin typeface="Microsoft Sans Serif" panose="020B0604020202020204" pitchFamily="34" charset="0"/>
            </a:endParaRPr>
          </a:p>
          <a:p>
            <a:pPr algn="l"/>
            <a:r>
              <a:rPr lang="ru-RU" sz="1800" b="0" i="0" u="none" strike="noStrike" baseline="0" dirty="0">
                <a:solidFill>
                  <a:schemeClr val="accent5">
                    <a:lumMod val="75000"/>
                  </a:schemeClr>
                </a:solidFill>
                <a:latin typeface="Microsoft Sans Serif" panose="020B0604020202020204" pitchFamily="34" charset="0"/>
              </a:rPr>
              <a:t>Сложение и вычитание дробей с одинаковыми знаменателями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8312B1B-4E8B-4E0C-BB4B-7DCA9363FD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6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74"/>
            <a:ext cx="9144000" cy="452525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936479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/>
          </p:cNvPicPr>
          <p:nvPr/>
        </p:nvPicPr>
        <p:blipFill>
          <a:blip r:embed="rId2">
            <a:clrChange>
              <a:clrFrom>
                <a:srgbClr val="22B14C"/>
              </a:clrFrom>
              <a:clrTo>
                <a:srgbClr val="22B14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0" y="72000"/>
            <a:ext cx="8388000" cy="396000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-36000" y="6516000"/>
            <a:ext cx="9216000" cy="307777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подведение итогов. рефлексия. домашнее задание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5949280"/>
            <a:ext cx="8784976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Домашнее задание:   </a:t>
            </a:r>
            <a:r>
              <a:rPr lang="ru-RU" sz="2400" dirty="0"/>
              <a:t>§ 5, п.2</a:t>
            </a:r>
            <a:r>
              <a:rPr lang="en-US" sz="2400" dirty="0"/>
              <a:t>9</a:t>
            </a:r>
            <a:r>
              <a:rPr lang="ru-RU" sz="2400" dirty="0"/>
              <a:t> № 5.</a:t>
            </a:r>
            <a:r>
              <a:rPr lang="en-US" sz="2400" dirty="0"/>
              <a:t>207</a:t>
            </a:r>
            <a:r>
              <a:rPr lang="ru-RU" sz="2400" dirty="0"/>
              <a:t>– 5.</a:t>
            </a:r>
            <a:r>
              <a:rPr lang="en-US" sz="2400" dirty="0"/>
              <a:t>209</a:t>
            </a:r>
            <a:endParaRPr lang="ru-RU" sz="24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648000" y="72000"/>
            <a:ext cx="8614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atin typeface="Arial" pitchFamily="34" charset="0"/>
                <a:cs typeface="Arial" pitchFamily="34" charset="0"/>
              </a:rPr>
              <a:t>Итоги</a:t>
            </a:r>
            <a:endParaRPr lang="ru-RU" sz="2000" dirty="0"/>
          </a:p>
        </p:txBody>
      </p:sp>
      <p:grpSp>
        <p:nvGrpSpPr>
          <p:cNvPr id="15" name="Группа 14"/>
          <p:cNvGrpSpPr/>
          <p:nvPr/>
        </p:nvGrpSpPr>
        <p:grpSpPr>
          <a:xfrm>
            <a:off x="72000" y="72000"/>
            <a:ext cx="523948" cy="419159"/>
            <a:chOff x="360000" y="3491917"/>
            <a:chExt cx="523948" cy="419159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ED1C24"/>
                </a:clrFrom>
                <a:clrTo>
                  <a:srgbClr val="ED1C24">
                    <a:alpha val="0"/>
                  </a:srgbClr>
                </a:clrTo>
              </a:clrChange>
              <a:duotone>
                <a:prstClr val="black"/>
                <a:schemeClr val="accent2">
                  <a:lumMod val="75000"/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000" y="3491917"/>
              <a:ext cx="523948" cy="419159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414000" y="3508316"/>
              <a:ext cx="365806" cy="369332"/>
            </a:xfrm>
            <a:prstGeom prst="rect">
              <a:avLst/>
            </a:prstGeom>
            <a:noFill/>
            <a:effectLst>
              <a:glow rad="139700">
                <a:schemeClr val="bg1">
                  <a:alpha val="40000"/>
                </a:schemeClr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effectLst>
                    <a:glow rad="139700">
                      <a:schemeClr val="bg1">
                        <a:alpha val="40000"/>
                      </a:schemeClr>
                    </a:glow>
                  </a:effectLst>
                  <a:latin typeface="Wingdings" pitchFamily="2" charset="2"/>
                  <a:cs typeface="Arial" pitchFamily="34" charset="0"/>
                </a:rPr>
                <a:t>ь</a:t>
              </a:r>
              <a:endParaRPr lang="ru-RU" b="1" dirty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BB6D00BA-1467-4BCE-827B-6D502843BC65}"/>
              </a:ext>
            </a:extLst>
          </p:cNvPr>
          <p:cNvSpPr/>
          <p:nvPr/>
        </p:nvSpPr>
        <p:spPr>
          <a:xfrm>
            <a:off x="0" y="980728"/>
            <a:ext cx="9144000" cy="2448272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2C9C47B4-62FA-4EEA-95CE-595652B3AB5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473" y="644995"/>
            <a:ext cx="3200400" cy="4762500"/>
          </a:xfrm>
          <a:prstGeom prst="rect">
            <a:avLst/>
          </a:prstGeom>
        </p:spPr>
      </p:pic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CF8BC8AD-5F4A-4DEC-A550-FC644AD85323}"/>
              </a:ext>
            </a:extLst>
          </p:cNvPr>
          <p:cNvSpPr/>
          <p:nvPr/>
        </p:nvSpPr>
        <p:spPr>
          <a:xfrm>
            <a:off x="352490" y="970967"/>
            <a:ext cx="608416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Первое условие, которое надлежит выполнять в математике, - это быть точным, второе - быть ясным и, насколько можно, простым.</a:t>
            </a:r>
            <a:r>
              <a:rPr lang="ru-RU" sz="2800" b="1" dirty="0"/>
              <a:t> </a:t>
            </a:r>
            <a:r>
              <a:rPr lang="ru-RU" sz="2800" dirty="0"/>
              <a:t> </a:t>
            </a:r>
          </a:p>
          <a:p>
            <a:r>
              <a:rPr lang="ru-RU" sz="2800" b="1" dirty="0"/>
              <a:t>                                                  Л. Карно</a:t>
            </a:r>
            <a:endParaRPr lang="ru-RU" sz="2800" dirty="0"/>
          </a:p>
          <a:p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А наша работа позволяла нам быть более точными и ясными?</a:t>
            </a:r>
          </a:p>
        </p:txBody>
      </p:sp>
    </p:spTree>
    <p:extLst>
      <p:ext uri="{BB962C8B-B14F-4D97-AF65-F5344CB8AC3E}">
        <p14:creationId xmlns:p14="http://schemas.microsoft.com/office/powerpoint/2010/main" val="1135015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2851</TotalTime>
  <Words>178</Words>
  <Application>Microsoft Office PowerPoint</Application>
  <PresentationFormat>Экран (4:3)</PresentationFormat>
  <Paragraphs>54</Paragraphs>
  <Slides>9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SVG</dc:creator>
  <cp:lastModifiedBy>Arina</cp:lastModifiedBy>
  <cp:revision>397</cp:revision>
  <dcterms:created xsi:type="dcterms:W3CDTF">2021-10-31T04:25:13Z</dcterms:created>
  <dcterms:modified xsi:type="dcterms:W3CDTF">2024-02-12T12:31:18Z</dcterms:modified>
</cp:coreProperties>
</file>