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Уравнения сводящиеся к линейным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24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875731" y="161081"/>
                <a:ext cx="7833814" cy="9659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4000" dirty="0" smtClean="0">
                    <a:solidFill>
                      <a:srgbClr val="FF0000"/>
                    </a:solidFill>
                    <a:latin typeface="Century Schoolbook" panose="02040604050505020304" pitchFamily="18" charset="0"/>
                  </a:rPr>
                  <a:t>   </a:t>
                </a:r>
                <a:r>
                  <a:rPr lang="ru-RU" sz="4000" dirty="0" smtClean="0">
                    <a:solidFill>
                      <a:schemeClr val="bg1"/>
                    </a:solidFill>
                    <a:latin typeface="Century Schoolbook" panose="02040604050505020304" pitchFamily="18" charset="0"/>
                  </a:rPr>
                  <a:t>6)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4у+33</m:t>
                        </m:r>
                      </m:num>
                      <m:den>
                        <m:r>
                          <a:rPr lang="ru-RU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ru-RU" sz="4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ru-RU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17+ у</m:t>
                        </m:r>
                      </m:num>
                      <m:den>
                        <m:r>
                          <a:rPr lang="ru-RU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ru-RU" sz="4000" dirty="0">
                  <a:solidFill>
                    <a:schemeClr val="bg1"/>
                  </a:solidFill>
                  <a:latin typeface="Century Schoolbook" panose="02040604050505020304" pitchFamily="18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731" y="161081"/>
                <a:ext cx="7833814" cy="965905"/>
              </a:xfrm>
              <a:prstGeom prst="rect">
                <a:avLst/>
              </a:prstGeom>
              <a:blipFill rotWithShape="0">
                <a:blip r:embed="rId2"/>
                <a:stretch>
                  <a:fillRect b="-10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единительная линия 5"/>
          <p:cNvCxnSpPr/>
          <p:nvPr/>
        </p:nvCxnSpPr>
        <p:spPr>
          <a:xfrm>
            <a:off x="3166281" y="436728"/>
            <a:ext cx="736979" cy="50496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3166281" y="506210"/>
            <a:ext cx="734704" cy="43548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875731" y="1217343"/>
                <a:ext cx="7833814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r>
                      <a:rPr lang="ru-RU" sz="4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2(4у+33)=</m:t>
                    </m:r>
                  </m:oMath>
                </a14:m>
                <a:r>
                  <a:rPr lang="ru-RU" sz="4000" dirty="0" smtClean="0">
                    <a:solidFill>
                      <a:schemeClr val="bg1"/>
                    </a:solidFill>
                    <a:latin typeface="Century Schoolbook" panose="02040604050505020304" pitchFamily="18" charset="0"/>
                  </a:rPr>
                  <a:t>3(17 + у)</a:t>
                </a:r>
                <a:endParaRPr lang="ru-RU" sz="4000" dirty="0">
                  <a:solidFill>
                    <a:schemeClr val="bg1"/>
                  </a:solidFill>
                  <a:latin typeface="Century Schoolbook" panose="02040604050505020304" pitchFamily="18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731" y="1217343"/>
                <a:ext cx="7833814" cy="707886"/>
              </a:xfrm>
              <a:prstGeom prst="rect">
                <a:avLst/>
              </a:prstGeom>
              <a:blipFill rotWithShape="0">
                <a:blip r:embed="rId3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875731" y="1956712"/>
                <a:ext cx="7833814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r>
                      <a:rPr lang="ru-RU" sz="4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8у+66= </m:t>
                    </m:r>
                  </m:oMath>
                </a14:m>
                <a:r>
                  <a:rPr lang="ru-RU" sz="4000" dirty="0" smtClean="0">
                    <a:solidFill>
                      <a:schemeClr val="bg1"/>
                    </a:solidFill>
                    <a:latin typeface="Century Schoolbook" panose="02040604050505020304" pitchFamily="18" charset="0"/>
                  </a:rPr>
                  <a:t>51 + 3у</a:t>
                </a:r>
                <a:endParaRPr lang="ru-RU" sz="4000" dirty="0">
                  <a:solidFill>
                    <a:schemeClr val="bg1"/>
                  </a:solidFill>
                  <a:latin typeface="Century Schoolbook" panose="02040604050505020304" pitchFamily="18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731" y="1956712"/>
                <a:ext cx="7833814" cy="707886"/>
              </a:xfrm>
              <a:prstGeom prst="rect">
                <a:avLst/>
              </a:prstGeom>
              <a:blipFill rotWithShape="0">
                <a:blip r:embed="rId4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875731" y="2696081"/>
                <a:ext cx="7833814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r>
                      <a:rPr lang="ru-RU" sz="4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8у −3у= </m:t>
                    </m:r>
                  </m:oMath>
                </a14:m>
                <a:r>
                  <a:rPr lang="ru-RU" sz="4000" dirty="0" smtClean="0">
                    <a:solidFill>
                      <a:schemeClr val="bg1"/>
                    </a:solidFill>
                    <a:latin typeface="Century Schoolbook" panose="02040604050505020304" pitchFamily="18" charset="0"/>
                  </a:rPr>
                  <a:t>51 – 66 </a:t>
                </a:r>
                <a:endParaRPr lang="ru-RU" sz="4000" dirty="0">
                  <a:solidFill>
                    <a:schemeClr val="bg1"/>
                  </a:solidFill>
                  <a:latin typeface="Century Schoolbook" panose="02040604050505020304" pitchFamily="18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731" y="2696081"/>
                <a:ext cx="7833814" cy="707886"/>
              </a:xfrm>
              <a:prstGeom prst="rect">
                <a:avLst/>
              </a:prstGeom>
              <a:blipFill rotWithShape="0">
                <a:blip r:embed="rId5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875731" y="3403967"/>
                <a:ext cx="7833814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r>
                      <a:rPr lang="ru-RU" sz="40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ru-RU" sz="4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у= </m:t>
                    </m:r>
                  </m:oMath>
                </a14:m>
                <a:r>
                  <a:rPr lang="ru-RU" sz="4000" dirty="0" smtClean="0">
                    <a:solidFill>
                      <a:schemeClr val="bg1"/>
                    </a:solidFill>
                    <a:latin typeface="Century Schoolbook" panose="02040604050505020304" pitchFamily="18" charset="0"/>
                  </a:rPr>
                  <a:t> – 15 </a:t>
                </a:r>
                <a:endParaRPr lang="ru-RU" sz="4000" dirty="0">
                  <a:solidFill>
                    <a:schemeClr val="bg1"/>
                  </a:solidFill>
                  <a:latin typeface="Century Schoolbook" panose="02040604050505020304" pitchFamily="18" charset="0"/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731" y="3403967"/>
                <a:ext cx="7833814" cy="707886"/>
              </a:xfrm>
              <a:prstGeom prst="rect">
                <a:avLst/>
              </a:prstGeom>
              <a:blipFill rotWithShape="0">
                <a:blip r:embed="rId6"/>
                <a:stretch>
                  <a:fillRect t="-15385" b="-350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875731" y="4006743"/>
                <a:ext cx="7833814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r>
                      <a:rPr lang="ru-RU" sz="4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у= </m:t>
                    </m:r>
                  </m:oMath>
                </a14:m>
                <a:r>
                  <a:rPr lang="ru-RU" sz="4000" dirty="0" smtClean="0">
                    <a:solidFill>
                      <a:schemeClr val="bg1"/>
                    </a:solidFill>
                    <a:latin typeface="Century Schoolbook" panose="02040604050505020304" pitchFamily="18" charset="0"/>
                  </a:rPr>
                  <a:t> – 15 : 5</a:t>
                </a:r>
                <a:endParaRPr lang="ru-RU" sz="4000" dirty="0">
                  <a:solidFill>
                    <a:schemeClr val="bg1"/>
                  </a:solidFill>
                  <a:latin typeface="Century Schoolbook" panose="02040604050505020304" pitchFamily="18" charset="0"/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731" y="4006743"/>
                <a:ext cx="7833814" cy="707886"/>
              </a:xfrm>
              <a:prstGeom prst="rect">
                <a:avLst/>
              </a:prstGeom>
              <a:blipFill rotWithShape="0">
                <a:blip r:embed="rId7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875731" y="4570655"/>
                <a:ext cx="7833814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r>
                      <a:rPr lang="ru-RU" sz="4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у= </m:t>
                    </m:r>
                  </m:oMath>
                </a14:m>
                <a:r>
                  <a:rPr lang="ru-RU" sz="4000" dirty="0" smtClean="0">
                    <a:solidFill>
                      <a:schemeClr val="bg1"/>
                    </a:solidFill>
                    <a:latin typeface="Century Schoolbook" panose="02040604050505020304" pitchFamily="18" charset="0"/>
                  </a:rPr>
                  <a:t> – 3</a:t>
                </a:r>
                <a:endParaRPr lang="ru-RU" sz="4000" dirty="0">
                  <a:solidFill>
                    <a:schemeClr val="bg1"/>
                  </a:solidFill>
                  <a:latin typeface="Century Schoolbook" panose="02040604050505020304" pitchFamily="18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731" y="4570655"/>
                <a:ext cx="7833814" cy="707886"/>
              </a:xfrm>
              <a:prstGeom prst="rect">
                <a:avLst/>
              </a:prstGeom>
              <a:blipFill rotWithShape="0">
                <a:blip r:embed="rId8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 14"/>
          <p:cNvSpPr/>
          <p:nvPr/>
        </p:nvSpPr>
        <p:spPr>
          <a:xfrm>
            <a:off x="875731" y="5173431"/>
            <a:ext cx="78338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Ответ: –3 </a:t>
            </a:r>
            <a:endParaRPr lang="ru-RU" sz="4000" dirty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03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875731" y="161081"/>
                <a:ext cx="7833814" cy="9746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4000" dirty="0" smtClean="0">
                    <a:solidFill>
                      <a:srgbClr val="FF0000"/>
                    </a:solidFill>
                    <a:latin typeface="Century Schoolbook" panose="02040604050505020304" pitchFamily="18" charset="0"/>
                  </a:rPr>
                  <a:t>   </a:t>
                </a:r>
                <a:r>
                  <a:rPr lang="ru-RU" sz="4000" dirty="0">
                    <a:solidFill>
                      <a:schemeClr val="bg1"/>
                    </a:solidFill>
                    <a:latin typeface="Century Schoolbook" panose="02040604050505020304" pitchFamily="18" charset="0"/>
                  </a:rPr>
                  <a:t>7</a:t>
                </a:r>
                <a:r>
                  <a:rPr lang="ru-RU" sz="4000" dirty="0" smtClean="0">
                    <a:solidFill>
                      <a:schemeClr val="bg1"/>
                    </a:solidFill>
                    <a:latin typeface="Century Schoolbook" panose="02040604050505020304" pitchFamily="18" charset="0"/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2х</m:t>
                        </m:r>
                      </m:num>
                      <m:den>
                        <m:r>
                          <a:rPr lang="ru-RU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ru-RU" sz="4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5х</m:t>
                        </m:r>
                      </m:num>
                      <m:den>
                        <m:r>
                          <a:rPr lang="ru-RU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ru-RU" sz="4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=23</m:t>
                    </m:r>
                  </m:oMath>
                </a14:m>
                <a:endParaRPr lang="ru-RU" sz="4000" dirty="0">
                  <a:solidFill>
                    <a:schemeClr val="bg1"/>
                  </a:solidFill>
                  <a:latin typeface="Century Schoolbook" panose="02040604050505020304" pitchFamily="18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731" y="161081"/>
                <a:ext cx="7833814" cy="974690"/>
              </a:xfrm>
              <a:prstGeom prst="rect">
                <a:avLst/>
              </a:prstGeom>
              <a:blipFill rotWithShape="0">
                <a:blip r:embed="rId2"/>
                <a:stretch>
                  <a:fillRect b="-106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875731" y="1023165"/>
                <a:ext cx="7833814" cy="9746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4000" dirty="0" smtClean="0">
                    <a:solidFill>
                      <a:srgbClr val="FF0000"/>
                    </a:solidFill>
                    <a:latin typeface="Century Schoolbook" panose="02040604050505020304" pitchFamily="18" charset="0"/>
                  </a:rPr>
                  <a:t>   </a:t>
                </a:r>
                <a:r>
                  <a:rPr lang="ru-RU" sz="4000" dirty="0">
                    <a:solidFill>
                      <a:schemeClr val="bg1"/>
                    </a:solidFill>
                    <a:latin typeface="Century Schoolbook" panose="02040604050505020304" pitchFamily="18" charset="0"/>
                  </a:rPr>
                  <a:t> </a:t>
                </a:r>
                <a:r>
                  <a:rPr lang="ru-RU" sz="4000" dirty="0" smtClean="0">
                    <a:solidFill>
                      <a:schemeClr val="bg1"/>
                    </a:solidFill>
                    <a:latin typeface="Century Schoolbook" panose="02040604050505020304" pitchFamily="18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8х</m:t>
                        </m:r>
                      </m:num>
                      <m:den>
                        <m:r>
                          <a:rPr lang="ru-RU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ru-RU" sz="4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15х</m:t>
                        </m:r>
                      </m:num>
                      <m:den>
                        <m:r>
                          <a:rPr lang="ru-RU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ru-RU" sz="4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23</m:t>
                        </m:r>
                      </m:num>
                      <m:den>
                        <m:r>
                          <a:rPr lang="ru-RU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ru-RU" sz="4000" dirty="0">
                  <a:solidFill>
                    <a:schemeClr val="bg1"/>
                  </a:solidFill>
                  <a:latin typeface="Century Schoolbook" panose="02040604050505020304" pitchFamily="18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731" y="1023165"/>
                <a:ext cx="7833814" cy="97469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875731" y="1997855"/>
                <a:ext cx="7833814" cy="9628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4000" dirty="0" smtClean="0">
                    <a:solidFill>
                      <a:srgbClr val="FF0000"/>
                    </a:solidFill>
                    <a:latin typeface="Century Schoolbook" panose="02040604050505020304" pitchFamily="18" charset="0"/>
                  </a:rPr>
                  <a:t>   </a:t>
                </a:r>
                <a:r>
                  <a:rPr lang="ru-RU" sz="4000" dirty="0">
                    <a:solidFill>
                      <a:schemeClr val="bg1"/>
                    </a:solidFill>
                    <a:latin typeface="Century Schoolbook" panose="02040604050505020304" pitchFamily="18" charset="0"/>
                  </a:rPr>
                  <a:t> </a:t>
                </a:r>
                <a:r>
                  <a:rPr lang="ru-RU" sz="4000" dirty="0" smtClean="0">
                    <a:solidFill>
                      <a:schemeClr val="bg1"/>
                    </a:solidFill>
                    <a:latin typeface="Century Schoolbook" panose="02040604050505020304" pitchFamily="18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23х</m:t>
                        </m:r>
                      </m:num>
                      <m:den>
                        <m:r>
                          <a:rPr lang="ru-RU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ru-RU" sz="4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23</m:t>
                        </m:r>
                      </m:num>
                      <m:den>
                        <m:r>
                          <a:rPr lang="ru-RU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ru-RU" sz="4000" dirty="0">
                  <a:solidFill>
                    <a:schemeClr val="bg1"/>
                  </a:solidFill>
                  <a:latin typeface="Century Schoolbook" panose="02040604050505020304" pitchFamily="18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731" y="1997855"/>
                <a:ext cx="7833814" cy="96282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единительная линия 5"/>
          <p:cNvCxnSpPr/>
          <p:nvPr/>
        </p:nvCxnSpPr>
        <p:spPr>
          <a:xfrm>
            <a:off x="2606723" y="2226785"/>
            <a:ext cx="736979" cy="50496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2538485" y="2296267"/>
            <a:ext cx="734704" cy="43548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749187" y="3030165"/>
                <a:ext cx="7833814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r>
                      <a:rPr lang="ru-RU" sz="40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ru-RU" sz="4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3х</m:t>
                    </m:r>
                    <m:r>
                      <a:rPr lang="ru-RU" sz="4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sz="4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ru-RU" sz="4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ru-RU" sz="4000" dirty="0" smtClean="0">
                    <a:solidFill>
                      <a:schemeClr val="bg1"/>
                    </a:solidFill>
                    <a:latin typeface="Century Schoolbook" panose="02040604050505020304" pitchFamily="18" charset="0"/>
                  </a:rPr>
                  <a:t>23 </a:t>
                </a:r>
                <a14:m>
                  <m:oMath xmlns:m="http://schemas.openxmlformats.org/officeDocument/2006/math">
                    <m:r>
                      <a:rPr lang="ru-RU" sz="40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4000" dirty="0" smtClean="0">
                    <a:solidFill>
                      <a:schemeClr val="bg1"/>
                    </a:solidFill>
                    <a:latin typeface="Century Schoolbook" panose="02040604050505020304" pitchFamily="18" charset="0"/>
                  </a:rPr>
                  <a:t> 12 </a:t>
                </a:r>
                <a:endParaRPr lang="ru-RU" sz="4000" dirty="0">
                  <a:solidFill>
                    <a:schemeClr val="bg1"/>
                  </a:solidFill>
                  <a:latin typeface="Century Schoolbook" panose="02040604050505020304" pitchFamily="18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9187" y="3030165"/>
                <a:ext cx="7833814" cy="707886"/>
              </a:xfrm>
              <a:prstGeom prst="rect">
                <a:avLst/>
              </a:prstGeom>
              <a:blipFill rotWithShape="0">
                <a:blip r:embed="rId5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149826" y="3557158"/>
                <a:ext cx="4246726" cy="12979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х</m:t>
                      </m:r>
                      <m:r>
                        <a:rPr lang="ru-RU" sz="4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ru-RU" sz="4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ru-RU" sz="4000" dirty="0">
                              <a:solidFill>
                                <a:schemeClr val="bg1"/>
                              </a:solidFill>
                              <a:latin typeface="Century Schoolbook" panose="02040604050505020304" pitchFamily="18" charset="0"/>
                            </a:rPr>
                            <m:t>23 </m:t>
                          </m:r>
                          <m:r>
                            <a:rPr lang="ru-RU" sz="4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m:rPr>
                              <m:nor/>
                            </m:rPr>
                            <a:rPr lang="ru-RU" sz="4000" dirty="0">
                              <a:solidFill>
                                <a:schemeClr val="bg1"/>
                              </a:solidFill>
                              <a:latin typeface="Century Schoolbook" panose="02040604050505020304" pitchFamily="18" charset="0"/>
                            </a:rPr>
                            <m:t> 12</m:t>
                          </m:r>
                        </m:num>
                        <m:den>
                          <m:r>
                            <a:rPr lang="ru-RU" sz="4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23</m:t>
                          </m:r>
                        </m:den>
                      </m:f>
                    </m:oMath>
                  </m:oMathPara>
                </a14:m>
                <a:endParaRPr lang="ru-RU" sz="4000" dirty="0">
                  <a:solidFill>
                    <a:schemeClr val="bg1"/>
                  </a:solidFill>
                  <a:latin typeface="Century Schoolbook" panose="02040604050505020304" pitchFamily="18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9826" y="3557158"/>
                <a:ext cx="4246726" cy="129791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749187" y="4743666"/>
                <a:ext cx="7833814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r>
                      <a:rPr lang="ru-RU" sz="4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х= </m:t>
                    </m:r>
                  </m:oMath>
                </a14:m>
                <a:r>
                  <a:rPr lang="ru-RU" sz="4000" dirty="0" smtClean="0">
                    <a:solidFill>
                      <a:schemeClr val="bg1"/>
                    </a:solidFill>
                    <a:latin typeface="Century Schoolbook" panose="02040604050505020304" pitchFamily="18" charset="0"/>
                  </a:rPr>
                  <a:t>12 </a:t>
                </a:r>
                <a:endParaRPr lang="ru-RU" sz="4000" dirty="0">
                  <a:solidFill>
                    <a:schemeClr val="bg1"/>
                  </a:solidFill>
                  <a:latin typeface="Century Schoolbook" panose="02040604050505020304" pitchFamily="18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9187" y="4743666"/>
                <a:ext cx="7833814" cy="707886"/>
              </a:xfrm>
              <a:prstGeom prst="rect">
                <a:avLst/>
              </a:prstGeom>
              <a:blipFill rotWithShape="0">
                <a:blip r:embed="rId7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-1011070" y="5451552"/>
                <a:ext cx="7833814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О</m:t>
                      </m:r>
                      <m:r>
                        <a:rPr lang="ru-RU" sz="4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твет:12</m:t>
                      </m:r>
                    </m:oMath>
                  </m:oMathPara>
                </a14:m>
                <a:endParaRPr lang="ru-RU" sz="4000" dirty="0">
                  <a:solidFill>
                    <a:schemeClr val="bg1"/>
                  </a:solidFill>
                  <a:latin typeface="Century Schoolbook" panose="02040604050505020304" pitchFamily="18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11070" y="5451552"/>
                <a:ext cx="7833814" cy="70788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965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252" y="2370332"/>
            <a:ext cx="6953250" cy="1076325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642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1472" y="0"/>
            <a:ext cx="4263101" cy="1478570"/>
          </a:xfrm>
        </p:spPr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  <a:latin typeface="Century Schoolbook" panose="02040604050505020304" pitchFamily="18" charset="0"/>
              </a:rPr>
              <a:t>Проверка</a:t>
            </a:r>
            <a:r>
              <a:rPr lang="ru-RU" b="1" dirty="0" smtClean="0">
                <a:solidFill>
                  <a:srgbClr val="FFC000"/>
                </a:solidFill>
              </a:rPr>
              <a:t> д/з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8582" y="1198609"/>
            <a:ext cx="4399579" cy="3541714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1) (6 – х)(5х + 40) = 0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   6 – х = 0 или  5х + 40 = 0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    х = 6              5х = 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-</a:t>
            </a:r>
            <a:r>
              <a:rPr lang="ru-RU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40</a:t>
            </a:r>
            <a:endParaRPr lang="ru-RU" dirty="0" smtClean="0">
              <a:solidFill>
                <a:schemeClr val="bg1"/>
              </a:solidFill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Century Schoolbook" panose="02040604050505020304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                         х = 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-</a:t>
            </a:r>
            <a:r>
              <a:rPr lang="ru-RU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40 </a:t>
            </a:r>
            <a:r>
              <a:rPr lang="ru-RU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: 5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Century Schoolbook" panose="02040604050505020304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                         х = 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-</a:t>
            </a:r>
            <a:r>
              <a:rPr lang="ru-RU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8</a:t>
            </a:r>
            <a:endParaRPr lang="ru-RU" dirty="0" smtClean="0">
              <a:solidFill>
                <a:schemeClr val="bg1"/>
              </a:solidFill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Ответ: </a:t>
            </a:r>
            <a:r>
              <a:rPr lang="en-US" dirty="0">
                <a:solidFill>
                  <a:schemeClr val="bg1"/>
                </a:solidFill>
                <a:latin typeface="Century Schoolbook" panose="02040604050505020304" pitchFamily="18" charset="0"/>
              </a:rPr>
              <a:t>-</a:t>
            </a:r>
            <a:r>
              <a:rPr lang="ru-RU" dirty="0">
                <a:solidFill>
                  <a:schemeClr val="bg1"/>
                </a:solidFill>
                <a:latin typeface="Century Schoolbook" panose="02040604050505020304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8; 6</a:t>
            </a:r>
            <a:r>
              <a:rPr lang="ru-RU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; </a:t>
            </a:r>
            <a:endParaRPr lang="ru-RU" dirty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879460" y="1198609"/>
            <a:ext cx="439957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chemeClr val="bg1"/>
                </a:solidFill>
                <a:latin typeface="Century Schoolbook" panose="02040604050505020304" pitchFamily="18" charset="0"/>
              </a:rPr>
              <a:t>2</a:t>
            </a:r>
            <a:r>
              <a:rPr lang="ru-RU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) (3х + 18)(2 – х) = 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   3х + 18 = 0 или  2 – х = 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    3х = -18              х = 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>
                <a:solidFill>
                  <a:schemeClr val="bg1"/>
                </a:solidFill>
                <a:latin typeface="Century Schoolbook" panose="02040604050505020304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   х = -18 : 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>
                <a:solidFill>
                  <a:schemeClr val="bg1"/>
                </a:solidFill>
                <a:latin typeface="Century Schoolbook" panose="02040604050505020304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   х = -6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Ответ: -6;  2</a:t>
            </a:r>
            <a:endParaRPr lang="ru-RU" dirty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20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1018582" y="1198609"/>
            <a:ext cx="4399579" cy="354171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chemeClr val="bg1"/>
                </a:solidFill>
                <a:latin typeface="Century Schoolbook" panose="02040604050505020304" pitchFamily="18" charset="0"/>
              </a:rPr>
              <a:t>3</a:t>
            </a:r>
            <a:r>
              <a:rPr lang="ru-RU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) 2(5х – 7)(1 + х) = 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      5х – 7 = 0 или  1 + х = 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      5х = 7                х = -1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      х = 7 : 5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      х = 1,4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Ответ: -1;  1,4</a:t>
            </a:r>
            <a:endParaRPr lang="ru-RU" dirty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2"/>
              <p:cNvSpPr txBox="1">
                <a:spLocks/>
              </p:cNvSpPr>
              <p:nvPr/>
            </p:nvSpPr>
            <p:spPr>
              <a:xfrm>
                <a:off x="5688391" y="1198609"/>
                <a:ext cx="4399579" cy="3541714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120000"/>
                  </a:lnSpc>
                  <a:spcBef>
                    <a:spcPts val="1000"/>
                  </a:spcBef>
                  <a:buSzPct val="125000"/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dirty="0" smtClean="0">
                    <a:solidFill>
                      <a:schemeClr val="bg1"/>
                    </a:solidFill>
                    <a:latin typeface="Century Schoolbook" panose="02040604050505020304" pitchFamily="18" charset="0"/>
                  </a:rPr>
                  <a:t>4) 6(10 – х)(3х + 4) = 0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ru-RU" dirty="0" smtClean="0">
                    <a:solidFill>
                      <a:schemeClr val="bg1"/>
                    </a:solidFill>
                    <a:latin typeface="Century Schoolbook" panose="02040604050505020304" pitchFamily="18" charset="0"/>
                  </a:rPr>
                  <a:t>       10 – х = 0 или  3х + 4 = 0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ru-RU" dirty="0" smtClean="0">
                    <a:solidFill>
                      <a:schemeClr val="bg1"/>
                    </a:solidFill>
                    <a:latin typeface="Century Schoolbook" panose="02040604050505020304" pitchFamily="18" charset="0"/>
                  </a:rPr>
                  <a:t>        х = 10                3х = -4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ru-RU" dirty="0" smtClean="0">
                    <a:solidFill>
                      <a:schemeClr val="bg1"/>
                    </a:solidFill>
                    <a:latin typeface="Century Schoolbook" panose="02040604050505020304" pitchFamily="18" charset="0"/>
                  </a:rPr>
                  <a:t>                                   х = -4 : 3</a:t>
                </a:r>
              </a:p>
              <a:p>
                <a:pPr marL="0" indent="0">
                  <a:buNone/>
                </a:pPr>
                <a:r>
                  <a:rPr lang="ru-RU" dirty="0">
                    <a:solidFill>
                      <a:schemeClr val="bg1"/>
                    </a:solidFill>
                    <a:latin typeface="Century Schoolbook" panose="02040604050505020304" pitchFamily="18" charset="0"/>
                  </a:rPr>
                  <a:t> </a:t>
                </a:r>
                <a:r>
                  <a:rPr lang="ru-RU" dirty="0" smtClean="0">
                    <a:solidFill>
                      <a:schemeClr val="bg1"/>
                    </a:solidFill>
                    <a:latin typeface="Century Schoolbook" panose="02040604050505020304" pitchFamily="18" charset="0"/>
                  </a:rPr>
                  <a:t>                                  х = </a:t>
                </a:r>
                <a14:m>
                  <m:oMath xmlns:m="http://schemas.openxmlformats.org/officeDocument/2006/math">
                    <m:r>
                      <a:rPr lang="ru-RU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−1</m:t>
                    </m:r>
                    <m:f>
                      <m:fPr>
                        <m:ctrlPr>
                          <a:rPr lang="ru-RU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ru-RU" dirty="0" smtClean="0">
                  <a:solidFill>
                    <a:schemeClr val="bg1"/>
                  </a:solidFill>
                  <a:latin typeface="Century Schoolbook" panose="02040604050505020304" pitchFamily="18" charset="0"/>
                </a:endParaRPr>
              </a:p>
              <a:p>
                <a:pPr marL="0" indent="0">
                  <a:buNone/>
                </a:pPr>
                <a:r>
                  <a:rPr lang="ru-RU" dirty="0" smtClean="0">
                    <a:solidFill>
                      <a:schemeClr val="bg1"/>
                    </a:solidFill>
                    <a:latin typeface="Century Schoolbook" panose="02040604050505020304" pitchFamily="18" charset="0"/>
                  </a:rPr>
                  <a:t>Ответ: </a:t>
                </a:r>
                <a14:m>
                  <m:oMath xmlns:m="http://schemas.openxmlformats.org/officeDocument/2006/math">
                    <m:r>
                      <a:rPr lang="ru-RU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−1</m:t>
                    </m:r>
                    <m:f>
                      <m:fPr>
                        <m:ctrlPr>
                          <a:rPr lang="ru-RU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dirty="0" smtClean="0">
                    <a:solidFill>
                      <a:schemeClr val="bg1"/>
                    </a:solidFill>
                    <a:latin typeface="Century Schoolbook" panose="02040604050505020304" pitchFamily="18" charset="0"/>
                  </a:rPr>
                  <a:t>;   10</a:t>
                </a:r>
                <a:endParaRPr lang="ru-RU" dirty="0">
                  <a:solidFill>
                    <a:schemeClr val="bg1"/>
                  </a:solidFill>
                  <a:latin typeface="Century Schoolbook" panose="02040604050505020304" pitchFamily="18" charset="0"/>
                </a:endParaRPr>
              </a:p>
            </p:txBody>
          </p:sp>
        </mc:Choice>
        <mc:Fallback xmlns="">
          <p:sp>
            <p:nvSpPr>
              <p:cNvPr id="5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8391" y="1198609"/>
                <a:ext cx="4399579" cy="3541714"/>
              </a:xfrm>
              <a:prstGeom prst="rect">
                <a:avLst/>
              </a:prstGeom>
              <a:blipFill rotWithShape="0">
                <a:blip r:embed="rId2"/>
                <a:stretch>
                  <a:fillRect l="-2770" t="-2410" r="-831" b="-60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230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2830" y="256603"/>
            <a:ext cx="120691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Уравнение вида 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ах = </a:t>
            </a:r>
            <a:r>
              <a:rPr lang="en-US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b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</a:t>
            </a:r>
            <a:r>
              <a:rPr lang="ru-RU" sz="4000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называется линейным, где </a:t>
            </a:r>
            <a:r>
              <a:rPr lang="ru-RU" sz="4000" i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х</a:t>
            </a:r>
            <a:r>
              <a:rPr lang="ru-RU" sz="4000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 – переменная, </a:t>
            </a:r>
            <a:r>
              <a:rPr lang="en-US" sz="4000" i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a</a:t>
            </a:r>
            <a:r>
              <a:rPr lang="ru-RU" sz="4000" i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 </a:t>
            </a:r>
            <a:r>
              <a:rPr lang="ru-RU" sz="4000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и</a:t>
            </a:r>
            <a:r>
              <a:rPr lang="ru-RU" sz="4000" i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 </a:t>
            </a:r>
            <a:r>
              <a:rPr lang="en-US" sz="4000" i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b</a:t>
            </a:r>
            <a:r>
              <a:rPr lang="ru-RU" sz="4000" i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 </a:t>
            </a:r>
            <a:r>
              <a:rPr lang="ru-RU" sz="4000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-  некоторые числа</a:t>
            </a:r>
            <a:endParaRPr lang="ru-RU" sz="4000" i="1" dirty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60842" y="1893572"/>
            <a:ext cx="23570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>
                <a:solidFill>
                  <a:srgbClr val="FF0000"/>
                </a:solidFill>
                <a:latin typeface="Century Schoolbook" panose="02040604050505020304" pitchFamily="18" charset="0"/>
              </a:rPr>
              <a:t>ах = </a:t>
            </a:r>
            <a:r>
              <a:rPr lang="en-US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b</a:t>
            </a:r>
            <a:endParaRPr lang="ru-RU" sz="4000" i="1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60842" y="2914989"/>
            <a:ext cx="23570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х </a:t>
            </a:r>
            <a:r>
              <a:rPr lang="ru-RU" sz="4000" i="1" dirty="0">
                <a:solidFill>
                  <a:srgbClr val="FF0000"/>
                </a:solidFill>
                <a:latin typeface="Century Schoolbook" panose="02040604050505020304" pitchFamily="18" charset="0"/>
              </a:rPr>
              <a:t>= </a:t>
            </a:r>
            <a:r>
              <a:rPr lang="en-US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b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: 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а</a:t>
            </a:r>
            <a:endParaRPr lang="ru-RU" sz="4000" i="1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43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2830" y="256603"/>
            <a:ext cx="120691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Произведение равно нулю, когда один из множителей равен нулю.</a:t>
            </a:r>
            <a:endParaRPr lang="ru-RU" sz="4000" i="1" dirty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60841" y="1893572"/>
            <a:ext cx="54141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(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ах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+</a:t>
            </a:r>
            <a:r>
              <a:rPr lang="en-US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b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)(</a:t>
            </a:r>
            <a:r>
              <a:rPr lang="en-US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cx – d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)</a:t>
            </a:r>
            <a:r>
              <a:rPr lang="en-US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= 0</a:t>
            </a:r>
            <a:endParaRPr lang="ru-RU" sz="4000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60840" y="2914988"/>
            <a:ext cx="68744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ах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+</a:t>
            </a:r>
            <a:r>
              <a:rPr lang="en-US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b</a:t>
            </a:r>
            <a:r>
              <a:rPr lang="en-US" sz="4000" dirty="0">
                <a:solidFill>
                  <a:srgbClr val="FF0000"/>
                </a:solidFill>
                <a:latin typeface="Century Schoolbook" panose="02040604050505020304" pitchFamily="18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= 0   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или    </a:t>
            </a:r>
            <a:r>
              <a:rPr lang="en-US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cx – d</a:t>
            </a:r>
            <a:r>
              <a:rPr lang="en-US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= 0</a:t>
            </a:r>
            <a:endParaRPr lang="ru-RU" sz="4000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20176" y="3582461"/>
            <a:ext cx="26161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ах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= -</a:t>
            </a:r>
            <a:r>
              <a:rPr lang="en-US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b</a:t>
            </a:r>
            <a:r>
              <a:rPr lang="en-US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    </a:t>
            </a:r>
            <a:endParaRPr lang="ru-RU" sz="4000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20176" y="4144294"/>
            <a:ext cx="26161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х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= -</a:t>
            </a:r>
            <a:r>
              <a:rPr lang="en-US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b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: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а</a:t>
            </a:r>
            <a:r>
              <a:rPr lang="en-US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    </a:t>
            </a:r>
            <a:endParaRPr lang="ru-RU" sz="4000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05768" y="3582461"/>
            <a:ext cx="30980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cx 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= </a:t>
            </a:r>
            <a:r>
              <a:rPr lang="en-US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d</a:t>
            </a:r>
            <a:endParaRPr lang="ru-RU" sz="4000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905768" y="4144294"/>
            <a:ext cx="30980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x 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= </a:t>
            </a:r>
            <a:r>
              <a:rPr lang="en-US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d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: 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с</a:t>
            </a:r>
            <a:endParaRPr lang="ru-RU" sz="4000" i="1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6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3959" y="1112217"/>
            <a:ext cx="30980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1) 3</a:t>
            </a:r>
            <a:r>
              <a:rPr lang="en-US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x 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= 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6</a:t>
            </a:r>
            <a:endParaRPr lang="ru-RU" sz="4000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739947" y="172144"/>
            <a:ext cx="7977260" cy="11431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solidFill>
                  <a:schemeClr val="bg1"/>
                </a:solidFill>
              </a:rPr>
              <a:t>Решить уравнения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73959" y="1687697"/>
            <a:ext cx="30980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rgbClr val="FF0000"/>
                </a:solidFill>
                <a:latin typeface="Century Schoolbook" panose="02040604050505020304" pitchFamily="18" charset="0"/>
              </a:rPr>
              <a:t> 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  </a:t>
            </a:r>
            <a:r>
              <a:rPr lang="en-US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x 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= 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6 : 3</a:t>
            </a:r>
            <a:endParaRPr lang="ru-RU" sz="4000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3959" y="2242933"/>
            <a:ext cx="30980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rgbClr val="FF0000"/>
                </a:solidFill>
                <a:latin typeface="Century Schoolbook" panose="02040604050505020304" pitchFamily="18" charset="0"/>
              </a:rPr>
              <a:t> 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  </a:t>
            </a:r>
            <a:r>
              <a:rPr lang="en-US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x 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= </a:t>
            </a:r>
            <a:r>
              <a:rPr lang="ru-RU" sz="4000" dirty="0">
                <a:solidFill>
                  <a:srgbClr val="FF0000"/>
                </a:solidFill>
                <a:latin typeface="Century Schoolbook" panose="02040604050505020304" pitchFamily="18" charset="0"/>
              </a:rPr>
              <a:t>2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73959" y="2799068"/>
            <a:ext cx="30980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rgbClr val="FF0000"/>
                </a:solidFill>
                <a:latin typeface="Century Schoolbook" panose="02040604050505020304" pitchFamily="18" charset="0"/>
              </a:rPr>
              <a:t> 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 Ответ: 2</a:t>
            </a:r>
            <a:endParaRPr lang="ru-RU" sz="4000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49673" y="1045919"/>
            <a:ext cx="59777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2) 18 – 16</a:t>
            </a:r>
            <a:r>
              <a:rPr lang="en-US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x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</a:t>
            </a:r>
            <a:r>
              <a:rPr lang="en-US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= </a:t>
            </a:r>
            <a:r>
              <a:rPr lang="ru-RU" sz="4000" i="1" dirty="0">
                <a:solidFill>
                  <a:srgbClr val="FF0000"/>
                </a:solidFill>
                <a:latin typeface="Century Schoolbook" panose="02040604050505020304" pitchFamily="18" charset="0"/>
              </a:rPr>
              <a:t>– 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30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х – 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10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</a:t>
            </a:r>
            <a:endParaRPr lang="ru-RU" sz="4000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81684" y="1687697"/>
            <a:ext cx="57457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>
                <a:solidFill>
                  <a:srgbClr val="FF0000"/>
                </a:solidFill>
                <a:latin typeface="Century Schoolbook" panose="02040604050505020304" pitchFamily="18" charset="0"/>
              </a:rPr>
              <a:t>– 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16</a:t>
            </a:r>
            <a:r>
              <a:rPr lang="en-US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x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+ 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30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х</a:t>
            </a:r>
            <a:r>
              <a:rPr lang="en-US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= </a:t>
            </a:r>
            <a:r>
              <a:rPr lang="ru-RU" sz="4000" i="1" dirty="0">
                <a:solidFill>
                  <a:srgbClr val="FF0000"/>
                </a:solidFill>
                <a:latin typeface="Century Schoolbook" panose="02040604050505020304" pitchFamily="18" charset="0"/>
              </a:rPr>
              <a:t>– 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10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– 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18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</a:t>
            </a:r>
            <a:endParaRPr lang="ru-RU" sz="4000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81684" y="2395583"/>
            <a:ext cx="33300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  14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х</a:t>
            </a:r>
            <a:r>
              <a:rPr lang="en-US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= </a:t>
            </a:r>
            <a:r>
              <a:rPr lang="ru-RU" sz="4000" i="1" dirty="0">
                <a:solidFill>
                  <a:srgbClr val="FF0000"/>
                </a:solidFill>
                <a:latin typeface="Century Schoolbook" panose="02040604050505020304" pitchFamily="18" charset="0"/>
              </a:rPr>
              <a:t>– 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28</a:t>
            </a:r>
            <a:endParaRPr lang="ru-RU" sz="4000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81684" y="3012045"/>
            <a:ext cx="42444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  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х</a:t>
            </a:r>
            <a:r>
              <a:rPr lang="en-US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= </a:t>
            </a:r>
            <a:r>
              <a:rPr lang="ru-RU" sz="4000" i="1" dirty="0">
                <a:solidFill>
                  <a:srgbClr val="FF0000"/>
                </a:solidFill>
                <a:latin typeface="Century Schoolbook" panose="02040604050505020304" pitchFamily="18" charset="0"/>
              </a:rPr>
              <a:t>– 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28 : 14</a:t>
            </a:r>
            <a:endParaRPr lang="ru-RU" sz="4000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81682" y="3628507"/>
            <a:ext cx="42444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  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х</a:t>
            </a:r>
            <a:r>
              <a:rPr lang="en-US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= </a:t>
            </a:r>
            <a:r>
              <a:rPr lang="ru-RU" sz="4000" i="1" dirty="0">
                <a:solidFill>
                  <a:srgbClr val="FF0000"/>
                </a:solidFill>
                <a:latin typeface="Century Schoolbook" panose="02040604050505020304" pitchFamily="18" charset="0"/>
              </a:rPr>
              <a:t>– 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2</a:t>
            </a:r>
            <a:endParaRPr lang="ru-RU" sz="4000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81683" y="4355806"/>
            <a:ext cx="42444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  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Ответ: </a:t>
            </a:r>
            <a:r>
              <a:rPr lang="ru-RU" sz="4000" dirty="0">
                <a:solidFill>
                  <a:srgbClr val="FF0000"/>
                </a:solidFill>
                <a:latin typeface="Century Schoolbook" panose="02040604050505020304" pitchFamily="18" charset="0"/>
              </a:rPr>
              <a:t> 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–2 </a:t>
            </a:r>
            <a:endParaRPr lang="ru-RU" sz="4000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4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2389" y="446266"/>
            <a:ext cx="78338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  3) 3,2(3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х – 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2)</a:t>
            </a:r>
            <a:r>
              <a:rPr lang="en-US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= </a:t>
            </a:r>
            <a:r>
              <a:rPr lang="ru-RU" sz="4000" i="1" dirty="0">
                <a:solidFill>
                  <a:srgbClr val="FF0000"/>
                </a:solidFill>
                <a:latin typeface="Century Schoolbook" panose="02040604050505020304" pitchFamily="18" charset="0"/>
              </a:rPr>
              <a:t>– 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4,8(6 – 2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х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)</a:t>
            </a:r>
            <a:endParaRPr lang="ru-RU" sz="4000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2389" y="1452721"/>
            <a:ext cx="78338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  9,6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х – 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6,4</a:t>
            </a:r>
            <a:r>
              <a:rPr lang="en-US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= </a:t>
            </a:r>
            <a:r>
              <a:rPr lang="ru-RU" sz="4000" i="1" dirty="0">
                <a:solidFill>
                  <a:srgbClr val="FF0000"/>
                </a:solidFill>
                <a:latin typeface="Century Schoolbook" panose="02040604050505020304" pitchFamily="18" charset="0"/>
              </a:rPr>
              <a:t>– 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28,8 + 9,6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х</a:t>
            </a:r>
            <a:endParaRPr lang="ru-RU" sz="4000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2389" y="2301157"/>
            <a:ext cx="81750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  9,6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х – 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9,6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х</a:t>
            </a:r>
            <a:r>
              <a:rPr lang="en-US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= </a:t>
            </a:r>
            <a:r>
              <a:rPr lang="ru-RU" sz="4000" i="1" dirty="0">
                <a:solidFill>
                  <a:srgbClr val="FF0000"/>
                </a:solidFill>
                <a:latin typeface="Century Schoolbook" panose="02040604050505020304" pitchFamily="18" charset="0"/>
              </a:rPr>
              <a:t>– 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28,8 + 6,4</a:t>
            </a:r>
            <a:endParaRPr lang="ru-RU" sz="4000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2389" y="3149593"/>
            <a:ext cx="81750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  0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х</a:t>
            </a:r>
            <a:r>
              <a:rPr lang="en-US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= </a:t>
            </a:r>
            <a:r>
              <a:rPr lang="ru-RU" sz="4000" i="1" dirty="0">
                <a:solidFill>
                  <a:srgbClr val="FF0000"/>
                </a:solidFill>
                <a:latin typeface="Century Schoolbook" panose="02040604050505020304" pitchFamily="18" charset="0"/>
              </a:rPr>
              <a:t>– 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22,4</a:t>
            </a:r>
            <a:endParaRPr lang="ru-RU" sz="4000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2389" y="3998029"/>
            <a:ext cx="81750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  Ответ: нет корней</a:t>
            </a:r>
            <a:endParaRPr lang="ru-RU" sz="4000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236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2389" y="446266"/>
            <a:ext cx="78338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  4) (5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х + 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4)(1,1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х 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– 3,3) = 0</a:t>
            </a:r>
            <a:endParaRPr lang="ru-RU" sz="4000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2388" y="1127353"/>
            <a:ext cx="111911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     </a:t>
            </a:r>
            <a:r>
              <a:rPr lang="ru-RU" sz="4000" dirty="0">
                <a:solidFill>
                  <a:srgbClr val="FF0000"/>
                </a:solidFill>
                <a:latin typeface="Century Schoolbook" panose="02040604050505020304" pitchFamily="18" charset="0"/>
              </a:rPr>
              <a:t> 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5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х + 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4 = 0   или    1,1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х 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– 3,3 = 0</a:t>
            </a:r>
            <a:endParaRPr lang="ru-RU" sz="4000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2389" y="1808440"/>
            <a:ext cx="33300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     </a:t>
            </a:r>
            <a:r>
              <a:rPr lang="ru-RU" sz="4000" dirty="0">
                <a:solidFill>
                  <a:srgbClr val="FF0000"/>
                </a:solidFill>
                <a:latin typeface="Century Schoolbook" panose="02040604050505020304" pitchFamily="18" charset="0"/>
              </a:rPr>
              <a:t> 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5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х 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= – 4 </a:t>
            </a:r>
            <a:endParaRPr lang="ru-RU" sz="4000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2388" y="2462728"/>
            <a:ext cx="36439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     </a:t>
            </a:r>
            <a:r>
              <a:rPr lang="ru-RU" sz="4000" dirty="0">
                <a:solidFill>
                  <a:srgbClr val="FF0000"/>
                </a:solidFill>
                <a:latin typeface="Century Schoolbook" panose="02040604050505020304" pitchFamily="18" charset="0"/>
              </a:rPr>
              <a:t> 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х 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= – 4 : 5</a:t>
            </a:r>
            <a:endParaRPr lang="ru-RU" sz="4000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2387" y="3090217"/>
            <a:ext cx="36439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     </a:t>
            </a:r>
            <a:r>
              <a:rPr lang="ru-RU" sz="4000" dirty="0">
                <a:solidFill>
                  <a:srgbClr val="FF0000"/>
                </a:solidFill>
                <a:latin typeface="Century Schoolbook" panose="02040604050505020304" pitchFamily="18" charset="0"/>
              </a:rPr>
              <a:t> 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х 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= – 0,8</a:t>
            </a:r>
            <a:endParaRPr lang="ru-RU" sz="4000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5440" y="3798103"/>
            <a:ext cx="51656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     </a:t>
            </a:r>
            <a:r>
              <a:rPr lang="ru-RU" sz="4000" dirty="0">
                <a:solidFill>
                  <a:srgbClr val="FF0000"/>
                </a:solidFill>
                <a:latin typeface="Century Schoolbook" panose="02040604050505020304" pitchFamily="18" charset="0"/>
              </a:rPr>
              <a:t> 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Ответ:  –0,8 </a:t>
            </a:r>
            <a:endParaRPr lang="ru-RU" sz="4000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43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668741" y="432618"/>
                <a:ext cx="7833814" cy="9716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4000" dirty="0" smtClean="0">
                    <a:solidFill>
                      <a:srgbClr val="FF0000"/>
                    </a:solidFill>
                    <a:latin typeface="Century Schoolbook" panose="02040604050505020304" pitchFamily="18" charset="0"/>
                  </a:rPr>
                  <a:t>   </a:t>
                </a:r>
                <a:r>
                  <a:rPr lang="ru-RU" sz="4000" dirty="0">
                    <a:solidFill>
                      <a:srgbClr val="FF0000"/>
                    </a:solidFill>
                    <a:latin typeface="Century Schoolbook" panose="02040604050505020304" pitchFamily="18" charset="0"/>
                  </a:rPr>
                  <a:t>5</a:t>
                </a:r>
                <a:r>
                  <a:rPr lang="ru-RU" sz="4000" dirty="0" smtClean="0">
                    <a:solidFill>
                      <a:srgbClr val="FF0000"/>
                    </a:solidFill>
                    <a:latin typeface="Century Schoolbook" panose="02040604050505020304" pitchFamily="18" charset="0"/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5х − 4</m:t>
                        </m:r>
                      </m:num>
                      <m:den>
                        <m:r>
                          <a:rPr lang="ru-RU" sz="4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sz="4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ru-RU" sz="4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16х+1</m:t>
                        </m:r>
                      </m:num>
                      <m:den>
                        <m:r>
                          <a:rPr lang="ru-RU" sz="4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ru-RU" sz="4000" dirty="0">
                  <a:solidFill>
                    <a:srgbClr val="FF0000"/>
                  </a:solidFill>
                  <a:latin typeface="Century Schoolbook" panose="02040604050505020304" pitchFamily="18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41" y="432618"/>
                <a:ext cx="7833814" cy="971613"/>
              </a:xfrm>
              <a:prstGeom prst="rect">
                <a:avLst/>
              </a:prstGeom>
              <a:blipFill rotWithShape="0">
                <a:blip r:embed="rId2"/>
                <a:stretch>
                  <a:fillRect b="-113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/>
          <p:cNvCxnSpPr/>
          <p:nvPr/>
        </p:nvCxnSpPr>
        <p:spPr>
          <a:xfrm>
            <a:off x="2825087" y="734551"/>
            <a:ext cx="818866" cy="50496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2674962" y="685102"/>
            <a:ext cx="968991" cy="60386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668741" y="1546786"/>
            <a:ext cx="78338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  7(5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х – 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4) = 2(16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х + 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1)</a:t>
            </a:r>
            <a:endParaRPr lang="ru-RU" sz="4000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68741" y="2365153"/>
            <a:ext cx="78338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  35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х – 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28 = 32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х + 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2</a:t>
            </a:r>
            <a:endParaRPr lang="ru-RU" sz="4000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68741" y="3073039"/>
            <a:ext cx="78338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  35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х – 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32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х = 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2 + 28</a:t>
            </a:r>
            <a:endParaRPr lang="ru-RU" sz="4000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8741" y="3780925"/>
            <a:ext cx="78338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  3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х = 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30</a:t>
            </a:r>
            <a:endParaRPr lang="ru-RU" sz="4000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68741" y="4488811"/>
            <a:ext cx="78338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  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х 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= 30 : 3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</a:t>
            </a:r>
            <a:endParaRPr lang="ru-RU" sz="4000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93594" y="5196697"/>
            <a:ext cx="78338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   </a:t>
            </a:r>
            <a:r>
              <a:rPr lang="ru-RU" sz="4000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х = </a:t>
            </a:r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10</a:t>
            </a:r>
            <a:endParaRPr lang="ru-RU" sz="4000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57618" y="5693195"/>
            <a:ext cx="78338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   Ответ: 10</a:t>
            </a:r>
            <a:endParaRPr lang="ru-RU" sz="4000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42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120</TotalTime>
  <Words>539</Words>
  <Application>Microsoft Office PowerPoint</Application>
  <PresentationFormat>Широкоэкранный</PresentationFormat>
  <Paragraphs>82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Cambria Math</vt:lpstr>
      <vt:lpstr>Century Schoolbook</vt:lpstr>
      <vt:lpstr>Trebuchet MS</vt:lpstr>
      <vt:lpstr>Tw Cen MT</vt:lpstr>
      <vt:lpstr>Контур</vt:lpstr>
      <vt:lpstr>Уравнения сводящиеся к линейным</vt:lpstr>
      <vt:lpstr>Проверка д/з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Уравнения сводящиеся к линейным</dc:title>
  <dc:creator>Пользователь</dc:creator>
  <cp:lastModifiedBy>Пользователь</cp:lastModifiedBy>
  <cp:revision>10</cp:revision>
  <dcterms:created xsi:type="dcterms:W3CDTF">2020-10-17T01:09:20Z</dcterms:created>
  <dcterms:modified xsi:type="dcterms:W3CDTF">2020-10-17T03:58:23Z</dcterms:modified>
</cp:coreProperties>
</file>